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9" r:id="rId3"/>
    <p:sldId id="282" r:id="rId4"/>
    <p:sldId id="283" r:id="rId5"/>
    <p:sldId id="257" r:id="rId6"/>
    <p:sldId id="258" r:id="rId7"/>
    <p:sldId id="281" r:id="rId8"/>
    <p:sldId id="270" r:id="rId9"/>
    <p:sldId id="271" r:id="rId10"/>
    <p:sldId id="269" r:id="rId11"/>
    <p:sldId id="277" r:id="rId12"/>
    <p:sldId id="284" r:id="rId13"/>
    <p:sldId id="26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BBF96"/>
    <a:srgbClr val="3076A6"/>
    <a:srgbClr val="0B3554"/>
    <a:srgbClr val="0A4C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042"/>
    <p:restoredTop sz="94666"/>
  </p:normalViewPr>
  <p:slideViewPr>
    <p:cSldViewPr snapToGrid="0" snapToObjects="1">
      <p:cViewPr varScale="1">
        <p:scale>
          <a:sx n="128" d="100"/>
          <a:sy n="128" d="100"/>
        </p:scale>
        <p:origin x="-128" y="-5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4" Type="http://schemas.microsoft.com/office/2011/relationships/chartColorStyle" Target="colors1.xml"/><Relationship Id="rId1" Type="http://schemas.openxmlformats.org/officeDocument/2006/relationships/oleObject" Target="Workbook1" TargetMode="External"/><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127828397413"/>
          <c:y val="0.0648922503108164"/>
          <c:w val="0.523497810077284"/>
          <c:h val="0.812799231435783"/>
        </c:manualLayout>
      </c:layout>
      <c:doughnutChart>
        <c:varyColors val="1"/>
        <c:ser>
          <c:idx val="0"/>
          <c:order val="0"/>
          <c:dPt>
            <c:idx val="0"/>
            <c:bubble3D val="0"/>
            <c:spPr>
              <a:solidFill>
                <a:srgbClr val="C8269B"/>
              </a:solidFill>
              <a:ln w="19050">
                <a:solidFill>
                  <a:schemeClr val="lt1"/>
                </a:solidFill>
              </a:ln>
              <a:effectLst/>
            </c:spPr>
            <c:extLst xmlns:c16r2="http://schemas.microsoft.com/office/drawing/2015/06/chart">
              <c:ext xmlns:c16="http://schemas.microsoft.com/office/drawing/2014/chart" uri="{C3380CC4-5D6E-409C-BE32-E72D297353CC}">
                <c16:uniqueId val="{00000001-6032-5A48-A1A4-B282172749D4}"/>
              </c:ext>
            </c:extLst>
          </c:dPt>
          <c:dPt>
            <c:idx val="1"/>
            <c:bubble3D val="0"/>
            <c:spPr>
              <a:solidFill>
                <a:srgbClr val="F0154C"/>
              </a:solidFill>
              <a:ln w="19050">
                <a:solidFill>
                  <a:schemeClr val="lt1"/>
                </a:solidFill>
              </a:ln>
              <a:effectLst/>
            </c:spPr>
            <c:extLst xmlns:c16r2="http://schemas.microsoft.com/office/drawing/2015/06/chart">
              <c:ext xmlns:c16="http://schemas.microsoft.com/office/drawing/2014/chart" uri="{C3380CC4-5D6E-409C-BE32-E72D297353CC}">
                <c16:uniqueId val="{00000003-6032-5A48-A1A4-B282172749D4}"/>
              </c:ext>
            </c:extLst>
          </c:dPt>
          <c:dPt>
            <c:idx val="2"/>
            <c:bubble3D val="0"/>
            <c:spPr>
              <a:solidFill>
                <a:srgbClr val="F46A49"/>
              </a:solidFill>
              <a:ln w="19050">
                <a:solidFill>
                  <a:schemeClr val="lt1"/>
                </a:solidFill>
              </a:ln>
              <a:effectLst/>
            </c:spPr>
            <c:extLst xmlns:c16r2="http://schemas.microsoft.com/office/drawing/2015/06/chart">
              <c:ext xmlns:c16="http://schemas.microsoft.com/office/drawing/2014/chart" uri="{C3380CC4-5D6E-409C-BE32-E72D297353CC}">
                <c16:uniqueId val="{00000005-6032-5A48-A1A4-B282172749D4}"/>
              </c:ext>
            </c:extLst>
          </c:dPt>
          <c:dPt>
            <c:idx val="3"/>
            <c:bubble3D val="0"/>
            <c:spPr>
              <a:solidFill>
                <a:srgbClr val="EECC71"/>
              </a:solidFill>
              <a:ln w="19050">
                <a:solidFill>
                  <a:schemeClr val="lt1"/>
                </a:solidFill>
              </a:ln>
              <a:effectLst/>
            </c:spPr>
            <c:extLst xmlns:c16r2="http://schemas.microsoft.com/office/drawing/2015/06/chart">
              <c:ext xmlns:c16="http://schemas.microsoft.com/office/drawing/2014/chart" uri="{C3380CC4-5D6E-409C-BE32-E72D297353CC}">
                <c16:uniqueId val="{00000007-6032-5A48-A1A4-B282172749D4}"/>
              </c:ext>
            </c:extLst>
          </c:dPt>
          <c:dPt>
            <c:idx val="4"/>
            <c:bubble3D val="0"/>
            <c:spPr>
              <a:solidFill>
                <a:srgbClr val="338485"/>
              </a:solidFill>
              <a:ln w="19050">
                <a:solidFill>
                  <a:schemeClr val="lt1"/>
                </a:solidFill>
              </a:ln>
              <a:effectLst/>
            </c:spPr>
            <c:extLst xmlns:c16r2="http://schemas.microsoft.com/office/drawing/2015/06/chart">
              <c:ext xmlns:c16="http://schemas.microsoft.com/office/drawing/2014/chart" uri="{C3380CC4-5D6E-409C-BE32-E72D297353CC}">
                <c16:uniqueId val="{00000009-6032-5A48-A1A4-B282172749D4}"/>
              </c:ext>
            </c:extLst>
          </c:dPt>
          <c:dPt>
            <c:idx val="5"/>
            <c:bubble3D val="0"/>
            <c:spPr>
              <a:solidFill>
                <a:srgbClr val="5BBF96"/>
              </a:solidFill>
              <a:ln w="19050">
                <a:solidFill>
                  <a:schemeClr val="lt1"/>
                </a:solidFill>
              </a:ln>
              <a:effectLst/>
            </c:spPr>
            <c:extLst xmlns:c16r2="http://schemas.microsoft.com/office/drawing/2015/06/chart">
              <c:ext xmlns:c16="http://schemas.microsoft.com/office/drawing/2014/chart" uri="{C3380CC4-5D6E-409C-BE32-E72D297353CC}">
                <c16:uniqueId val="{0000000B-6032-5A48-A1A4-B282172749D4}"/>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val>
            <c:numRef>
              <c:f>Sheet1!$B$1:$B$6</c:f>
              <c:numCache>
                <c:formatCode>0%</c:formatCode>
                <c:ptCount val="6"/>
                <c:pt idx="0">
                  <c:v>0.03</c:v>
                </c:pt>
                <c:pt idx="1">
                  <c:v>0.04</c:v>
                </c:pt>
                <c:pt idx="2">
                  <c:v>0.05</c:v>
                </c:pt>
                <c:pt idx="3">
                  <c:v>0.09</c:v>
                </c:pt>
                <c:pt idx="4">
                  <c:v>0.19</c:v>
                </c:pt>
                <c:pt idx="5">
                  <c:v>0.6</c:v>
                </c:pt>
              </c:numCache>
            </c:numRef>
          </c:val>
          <c:extLst xmlns:c16r2="http://schemas.microsoft.com/office/drawing/2015/06/chart">
            <c:ext xmlns:c16="http://schemas.microsoft.com/office/drawing/2014/chart" uri="{C3380CC4-5D6E-409C-BE32-E72D297353CC}">
              <c16:uniqueId val="{00000000-BD34-3A47-8EF8-EFD2240E6A24}"/>
            </c:ext>
          </c:extLst>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0.76327</cdr:x>
      <cdr:y>0.40685</cdr:y>
    </cdr:from>
    <cdr:to>
      <cdr:x>0.95319</cdr:x>
      <cdr:y>0.44026</cdr:y>
    </cdr:to>
    <cdr:sp macro="" textlink="">
      <cdr:nvSpPr>
        <cdr:cNvPr id="2" name="TextBox 1"/>
        <cdr:cNvSpPr txBox="1"/>
      </cdr:nvSpPr>
      <cdr:spPr>
        <a:xfrm xmlns:a="http://schemas.openxmlformats.org/drawingml/2006/main">
          <a:off x="4783749" y="1764257"/>
          <a:ext cx="1190359" cy="144861"/>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l"/>
          <a:r>
            <a:rPr lang="en-US" sz="600" b="0" i="0" dirty="0">
              <a:latin typeface="Roboto Light" charset="0"/>
              <a:ea typeface="Roboto Light" charset="0"/>
              <a:cs typeface="Roboto Light" charset="0"/>
            </a:rPr>
            <a:t>Cleaning </a:t>
          </a:r>
          <a:r>
            <a:rPr lang="en-US" sz="600" b="0" i="0">
              <a:latin typeface="Roboto Light" charset="0"/>
              <a:ea typeface="Roboto Light" charset="0"/>
              <a:cs typeface="Roboto Light" charset="0"/>
            </a:rPr>
            <a:t>and Organizing Data</a:t>
          </a:r>
        </a:p>
      </cdr:txBody>
    </cdr:sp>
  </cdr:relSizeAnchor>
  <cdr:relSizeAnchor xmlns:cdr="http://schemas.openxmlformats.org/drawingml/2006/chartDrawing">
    <cdr:from>
      <cdr:x>0.76395</cdr:x>
      <cdr:y>0.44773</cdr:y>
    </cdr:from>
    <cdr:to>
      <cdr:x>0.95388</cdr:x>
      <cdr:y>0.48114</cdr:y>
    </cdr:to>
    <cdr:sp macro="" textlink="">
      <cdr:nvSpPr>
        <cdr:cNvPr id="3" name="TextBox 2"/>
        <cdr:cNvSpPr txBox="1"/>
      </cdr:nvSpPr>
      <cdr:spPr>
        <a:xfrm xmlns:a="http://schemas.openxmlformats.org/drawingml/2006/main">
          <a:off x="4788022" y="1941534"/>
          <a:ext cx="1190359" cy="144861"/>
        </a:xfrm>
        <a:prstGeom xmlns:a="http://schemas.openxmlformats.org/drawingml/2006/main" prst="rect">
          <a:avLst/>
        </a:prstGeom>
      </cdr:spPr>
      <cdr:txBody>
        <a:bodyPr xmlns:a="http://schemas.openxmlformats.org/drawingml/2006/main" wrap="squar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a:r>
            <a:rPr lang="en-US" sz="600" b="0" i="0" dirty="0">
              <a:latin typeface="Roboto Light" charset="0"/>
              <a:ea typeface="Roboto Light" charset="0"/>
              <a:cs typeface="Roboto Light" charset="0"/>
            </a:rPr>
            <a:t>Training Models</a:t>
          </a:r>
        </a:p>
      </cdr:txBody>
    </cdr:sp>
  </cdr:relSizeAnchor>
  <cdr:relSizeAnchor xmlns:cdr="http://schemas.openxmlformats.org/drawingml/2006/chartDrawing">
    <cdr:from>
      <cdr:x>0.76327</cdr:x>
      <cdr:y>0.48943</cdr:y>
    </cdr:from>
    <cdr:to>
      <cdr:x>0.95319</cdr:x>
      <cdr:y>0.52284</cdr:y>
    </cdr:to>
    <cdr:sp macro="" textlink="">
      <cdr:nvSpPr>
        <cdr:cNvPr id="4" name="TextBox 3"/>
        <cdr:cNvSpPr txBox="1"/>
      </cdr:nvSpPr>
      <cdr:spPr>
        <a:xfrm xmlns:a="http://schemas.openxmlformats.org/drawingml/2006/main">
          <a:off x="4783749" y="2122352"/>
          <a:ext cx="1190359" cy="144861"/>
        </a:xfrm>
        <a:prstGeom xmlns:a="http://schemas.openxmlformats.org/drawingml/2006/main" prst="rect">
          <a:avLst/>
        </a:prstGeom>
      </cdr:spPr>
      <cdr:txBody>
        <a:bodyPr xmlns:a="http://schemas.openxmlformats.org/drawingml/2006/main" wrap="squar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a:r>
            <a:rPr lang="en-US" sz="600" b="0" i="0" dirty="0">
              <a:latin typeface="Roboto Light" charset="0"/>
              <a:ea typeface="Roboto Light" charset="0"/>
              <a:cs typeface="Roboto Light" charset="0"/>
            </a:rPr>
            <a:t>Refining Algorithms</a:t>
          </a:r>
        </a:p>
      </cdr:txBody>
    </cdr:sp>
  </cdr:relSizeAnchor>
  <cdr:relSizeAnchor xmlns:cdr="http://schemas.openxmlformats.org/drawingml/2006/chartDrawing">
    <cdr:from>
      <cdr:x>0.76327</cdr:x>
      <cdr:y>0.52867</cdr:y>
    </cdr:from>
    <cdr:to>
      <cdr:x>0.95319</cdr:x>
      <cdr:y>0.56207</cdr:y>
    </cdr:to>
    <cdr:sp macro="" textlink="">
      <cdr:nvSpPr>
        <cdr:cNvPr id="5" name="TextBox 4"/>
        <cdr:cNvSpPr txBox="1"/>
      </cdr:nvSpPr>
      <cdr:spPr>
        <a:xfrm xmlns:a="http://schemas.openxmlformats.org/drawingml/2006/main">
          <a:off x="4783749" y="2292494"/>
          <a:ext cx="1190359" cy="144861"/>
        </a:xfrm>
        <a:prstGeom xmlns:a="http://schemas.openxmlformats.org/drawingml/2006/main" prst="rect">
          <a:avLst/>
        </a:prstGeom>
      </cdr:spPr>
      <cdr:txBody>
        <a:bodyPr xmlns:a="http://schemas.openxmlformats.org/drawingml/2006/main" wrap="squar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a:r>
            <a:rPr lang="en-US" sz="600" b="0" i="0">
              <a:latin typeface="Roboto Light" charset="0"/>
              <a:ea typeface="Roboto Light" charset="0"/>
              <a:cs typeface="Roboto Light" charset="0"/>
            </a:rPr>
            <a:t>Other</a:t>
          </a:r>
          <a:endParaRPr lang="en-US" sz="600" b="0" i="0" dirty="0">
            <a:latin typeface="Roboto Light" charset="0"/>
            <a:ea typeface="Roboto Light" charset="0"/>
            <a:cs typeface="Roboto Light" charset="0"/>
          </a:endParaRPr>
        </a:p>
      </cdr:txBody>
    </cdr:sp>
  </cdr:relSizeAnchor>
  <cdr:relSizeAnchor xmlns:cdr="http://schemas.openxmlformats.org/drawingml/2006/chartDrawing">
    <cdr:from>
      <cdr:x>0.76327</cdr:x>
      <cdr:y>0.56927</cdr:y>
    </cdr:from>
    <cdr:to>
      <cdr:x>0.95319</cdr:x>
      <cdr:y>0.60268</cdr:y>
    </cdr:to>
    <cdr:sp macro="" textlink="">
      <cdr:nvSpPr>
        <cdr:cNvPr id="6" name="TextBox 5"/>
        <cdr:cNvSpPr txBox="1"/>
      </cdr:nvSpPr>
      <cdr:spPr>
        <a:xfrm xmlns:a="http://schemas.openxmlformats.org/drawingml/2006/main">
          <a:off x="4783749" y="2468573"/>
          <a:ext cx="1190359" cy="144861"/>
        </a:xfrm>
        <a:prstGeom xmlns:a="http://schemas.openxmlformats.org/drawingml/2006/main" prst="rect">
          <a:avLst/>
        </a:prstGeom>
      </cdr:spPr>
      <cdr:txBody>
        <a:bodyPr xmlns:a="http://schemas.openxmlformats.org/drawingml/2006/main" wrap="squar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a:r>
            <a:rPr lang="en-US" sz="600" b="0" i="0" dirty="0">
              <a:latin typeface="Roboto Light" charset="0"/>
              <a:ea typeface="Roboto Light" charset="0"/>
              <a:cs typeface="Roboto Light" charset="0"/>
            </a:rPr>
            <a:t>Mining Data Patterns</a:t>
          </a:r>
        </a:p>
      </cdr:txBody>
    </cdr:sp>
  </cdr:relSizeAnchor>
  <cdr:relSizeAnchor xmlns:cdr="http://schemas.openxmlformats.org/drawingml/2006/chartDrawing">
    <cdr:from>
      <cdr:x>0.76327</cdr:x>
      <cdr:y>0.61057</cdr:y>
    </cdr:from>
    <cdr:to>
      <cdr:x>0.95319</cdr:x>
      <cdr:y>0.64398</cdr:y>
    </cdr:to>
    <cdr:sp macro="" textlink="">
      <cdr:nvSpPr>
        <cdr:cNvPr id="7" name="TextBox 6"/>
        <cdr:cNvSpPr txBox="1"/>
      </cdr:nvSpPr>
      <cdr:spPr>
        <a:xfrm xmlns:a="http://schemas.openxmlformats.org/drawingml/2006/main">
          <a:off x="4783749" y="2647667"/>
          <a:ext cx="1190359" cy="144861"/>
        </a:xfrm>
        <a:prstGeom xmlns:a="http://schemas.openxmlformats.org/drawingml/2006/main" prst="rect">
          <a:avLst/>
        </a:prstGeom>
      </cdr:spPr>
      <cdr:txBody>
        <a:bodyPr xmlns:a="http://schemas.openxmlformats.org/drawingml/2006/main" wrap="squar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a:r>
            <a:rPr lang="en-US" sz="600" b="0" i="0" dirty="0">
              <a:latin typeface="Roboto Light" charset="0"/>
              <a:ea typeface="Roboto Light" charset="0"/>
              <a:cs typeface="Roboto Light" charset="0"/>
            </a:rPr>
            <a:t>Searching for Data</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8D83BF-D718-D247-A764-FAE6F6DE20EA}" type="datetimeFigureOut">
              <a:rPr lang="en-US" smtClean="0"/>
              <a:t>19-02-18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848442-D77C-6646-9331-C891D2B2AC82}" type="slidenum">
              <a:rPr lang="en-US" smtClean="0"/>
              <a:t>‹#›</a:t>
            </a:fld>
            <a:endParaRPr lang="en-US"/>
          </a:p>
        </p:txBody>
      </p:sp>
    </p:spTree>
    <p:extLst>
      <p:ext uri="{BB962C8B-B14F-4D97-AF65-F5344CB8AC3E}">
        <p14:creationId xmlns:p14="http://schemas.microsoft.com/office/powerpoint/2010/main" val="2143112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F74BBB-F60F-F945-B7C0-D565B694974E}" type="slidenum">
              <a:rPr lang="en-US" smtClean="0"/>
              <a:t>2</a:t>
            </a:fld>
            <a:endParaRPr lang="en-US"/>
          </a:p>
        </p:txBody>
      </p:sp>
    </p:spTree>
    <p:extLst>
      <p:ext uri="{BB962C8B-B14F-4D97-AF65-F5344CB8AC3E}">
        <p14:creationId xmlns:p14="http://schemas.microsoft.com/office/powerpoint/2010/main" val="347203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F74BBB-F60F-F945-B7C0-D565B694974E}" type="slidenum">
              <a:rPr lang="en-US" smtClean="0"/>
              <a:t>11</a:t>
            </a:fld>
            <a:endParaRPr lang="en-US"/>
          </a:p>
        </p:txBody>
      </p:sp>
    </p:spTree>
    <p:extLst>
      <p:ext uri="{BB962C8B-B14F-4D97-AF65-F5344CB8AC3E}">
        <p14:creationId xmlns:p14="http://schemas.microsoft.com/office/powerpoint/2010/main" val="664319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F74BBB-F60F-F945-B7C0-D565B694974E}" type="slidenum">
              <a:rPr lang="en-US" smtClean="0"/>
              <a:t>12</a:t>
            </a:fld>
            <a:endParaRPr lang="en-US"/>
          </a:p>
        </p:txBody>
      </p:sp>
    </p:spTree>
    <p:extLst>
      <p:ext uri="{BB962C8B-B14F-4D97-AF65-F5344CB8AC3E}">
        <p14:creationId xmlns:p14="http://schemas.microsoft.com/office/powerpoint/2010/main" val="1970348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F74BBB-F60F-F945-B7C0-D565B694974E}" type="slidenum">
              <a:rPr lang="en-US" smtClean="0"/>
              <a:t>3</a:t>
            </a:fld>
            <a:endParaRPr lang="en-US"/>
          </a:p>
        </p:txBody>
      </p:sp>
    </p:spTree>
    <p:extLst>
      <p:ext uri="{BB962C8B-B14F-4D97-AF65-F5344CB8AC3E}">
        <p14:creationId xmlns:p14="http://schemas.microsoft.com/office/powerpoint/2010/main" val="347203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F74BBB-F60F-F945-B7C0-D565B694974E}" type="slidenum">
              <a:rPr lang="en-US" smtClean="0"/>
              <a:t>4</a:t>
            </a:fld>
            <a:endParaRPr lang="en-US"/>
          </a:p>
        </p:txBody>
      </p:sp>
    </p:spTree>
    <p:extLst>
      <p:ext uri="{BB962C8B-B14F-4D97-AF65-F5344CB8AC3E}">
        <p14:creationId xmlns:p14="http://schemas.microsoft.com/office/powerpoint/2010/main" val="347203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F74BBB-F60F-F945-B7C0-D565B694974E}" type="slidenum">
              <a:rPr lang="en-US" smtClean="0"/>
              <a:t>5</a:t>
            </a:fld>
            <a:endParaRPr lang="en-US"/>
          </a:p>
        </p:txBody>
      </p:sp>
    </p:spTree>
    <p:extLst>
      <p:ext uri="{BB962C8B-B14F-4D97-AF65-F5344CB8AC3E}">
        <p14:creationId xmlns:p14="http://schemas.microsoft.com/office/powerpoint/2010/main" val="1688127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F74BBB-F60F-F945-B7C0-D565B694974E}" type="slidenum">
              <a:rPr lang="en-US" smtClean="0"/>
              <a:t>6</a:t>
            </a:fld>
            <a:endParaRPr lang="en-US"/>
          </a:p>
        </p:txBody>
      </p:sp>
    </p:spTree>
    <p:extLst>
      <p:ext uri="{BB962C8B-B14F-4D97-AF65-F5344CB8AC3E}">
        <p14:creationId xmlns:p14="http://schemas.microsoft.com/office/powerpoint/2010/main" val="520104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F74BBB-F60F-F945-B7C0-D565B694974E}" type="slidenum">
              <a:rPr lang="en-US" smtClean="0"/>
              <a:t>7</a:t>
            </a:fld>
            <a:endParaRPr lang="en-US"/>
          </a:p>
        </p:txBody>
      </p:sp>
    </p:spTree>
    <p:extLst>
      <p:ext uri="{BB962C8B-B14F-4D97-AF65-F5344CB8AC3E}">
        <p14:creationId xmlns:p14="http://schemas.microsoft.com/office/powerpoint/2010/main" val="1712355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F74BBB-F60F-F945-B7C0-D565B694974E}" type="slidenum">
              <a:rPr lang="en-US" smtClean="0"/>
              <a:t>8</a:t>
            </a:fld>
            <a:endParaRPr lang="en-US"/>
          </a:p>
        </p:txBody>
      </p:sp>
    </p:spTree>
    <p:extLst>
      <p:ext uri="{BB962C8B-B14F-4D97-AF65-F5344CB8AC3E}">
        <p14:creationId xmlns:p14="http://schemas.microsoft.com/office/powerpoint/2010/main" val="198766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F74BBB-F60F-F945-B7C0-D565B694974E}" type="slidenum">
              <a:rPr lang="en-US" smtClean="0"/>
              <a:t>9</a:t>
            </a:fld>
            <a:endParaRPr lang="en-US"/>
          </a:p>
        </p:txBody>
      </p:sp>
    </p:spTree>
    <p:extLst>
      <p:ext uri="{BB962C8B-B14F-4D97-AF65-F5344CB8AC3E}">
        <p14:creationId xmlns:p14="http://schemas.microsoft.com/office/powerpoint/2010/main" val="1142775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F74BBB-F60F-F945-B7C0-D565B694974E}" type="slidenum">
              <a:rPr lang="en-US" smtClean="0"/>
              <a:t>10</a:t>
            </a:fld>
            <a:endParaRPr lang="en-US"/>
          </a:p>
        </p:txBody>
      </p:sp>
    </p:spTree>
    <p:extLst>
      <p:ext uri="{BB962C8B-B14F-4D97-AF65-F5344CB8AC3E}">
        <p14:creationId xmlns:p14="http://schemas.microsoft.com/office/powerpoint/2010/main" val="126594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89FF68F-C5F2-9743-AFBB-16FE64ED5610}" type="datetimeFigureOut">
              <a:rPr lang="en-US" smtClean="0"/>
              <a:t>19-02-18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FD6B1E-D480-D147-9C1C-9FD3E7136181}" type="slidenum">
              <a:rPr lang="en-US" smtClean="0"/>
              <a:t>‹#›</a:t>
            </a:fld>
            <a:endParaRPr lang="en-US"/>
          </a:p>
        </p:txBody>
      </p:sp>
    </p:spTree>
    <p:extLst>
      <p:ext uri="{BB962C8B-B14F-4D97-AF65-F5344CB8AC3E}">
        <p14:creationId xmlns:p14="http://schemas.microsoft.com/office/powerpoint/2010/main" val="939440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9FF68F-C5F2-9743-AFBB-16FE64ED5610}" type="datetimeFigureOut">
              <a:rPr lang="en-US" smtClean="0"/>
              <a:t>19-02-18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FD6B1E-D480-D147-9C1C-9FD3E7136181}" type="slidenum">
              <a:rPr lang="en-US" smtClean="0"/>
              <a:t>‹#›</a:t>
            </a:fld>
            <a:endParaRPr lang="en-US"/>
          </a:p>
        </p:txBody>
      </p:sp>
    </p:spTree>
    <p:extLst>
      <p:ext uri="{BB962C8B-B14F-4D97-AF65-F5344CB8AC3E}">
        <p14:creationId xmlns:p14="http://schemas.microsoft.com/office/powerpoint/2010/main" val="482120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9FF68F-C5F2-9743-AFBB-16FE64ED5610}" type="datetimeFigureOut">
              <a:rPr lang="en-US" smtClean="0"/>
              <a:t>19-02-18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FD6B1E-D480-D147-9C1C-9FD3E7136181}" type="slidenum">
              <a:rPr lang="en-US" smtClean="0"/>
              <a:t>‹#›</a:t>
            </a:fld>
            <a:endParaRPr lang="en-US"/>
          </a:p>
        </p:txBody>
      </p:sp>
    </p:spTree>
    <p:extLst>
      <p:ext uri="{BB962C8B-B14F-4D97-AF65-F5344CB8AC3E}">
        <p14:creationId xmlns:p14="http://schemas.microsoft.com/office/powerpoint/2010/main" val="548989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9FF68F-C5F2-9743-AFBB-16FE64ED5610}" type="datetimeFigureOut">
              <a:rPr lang="en-US" smtClean="0"/>
              <a:t>19-02-18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FD6B1E-D480-D147-9C1C-9FD3E7136181}" type="slidenum">
              <a:rPr lang="en-US" smtClean="0"/>
              <a:t>‹#›</a:t>
            </a:fld>
            <a:endParaRPr lang="en-US"/>
          </a:p>
        </p:txBody>
      </p:sp>
    </p:spTree>
    <p:extLst>
      <p:ext uri="{BB962C8B-B14F-4D97-AF65-F5344CB8AC3E}">
        <p14:creationId xmlns:p14="http://schemas.microsoft.com/office/powerpoint/2010/main" val="883467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9FF68F-C5F2-9743-AFBB-16FE64ED5610}" type="datetimeFigureOut">
              <a:rPr lang="en-US" smtClean="0"/>
              <a:t>19-02-18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FD6B1E-D480-D147-9C1C-9FD3E7136181}" type="slidenum">
              <a:rPr lang="en-US" smtClean="0"/>
              <a:t>‹#›</a:t>
            </a:fld>
            <a:endParaRPr lang="en-US"/>
          </a:p>
        </p:txBody>
      </p:sp>
    </p:spTree>
    <p:extLst>
      <p:ext uri="{BB962C8B-B14F-4D97-AF65-F5344CB8AC3E}">
        <p14:creationId xmlns:p14="http://schemas.microsoft.com/office/powerpoint/2010/main" val="730790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89FF68F-C5F2-9743-AFBB-16FE64ED5610}" type="datetimeFigureOut">
              <a:rPr lang="en-US" smtClean="0"/>
              <a:t>19-02-18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FD6B1E-D480-D147-9C1C-9FD3E7136181}" type="slidenum">
              <a:rPr lang="en-US" smtClean="0"/>
              <a:t>‹#›</a:t>
            </a:fld>
            <a:endParaRPr lang="en-US"/>
          </a:p>
        </p:txBody>
      </p:sp>
    </p:spTree>
    <p:extLst>
      <p:ext uri="{BB962C8B-B14F-4D97-AF65-F5344CB8AC3E}">
        <p14:creationId xmlns:p14="http://schemas.microsoft.com/office/powerpoint/2010/main" val="942536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9FF68F-C5F2-9743-AFBB-16FE64ED5610}" type="datetimeFigureOut">
              <a:rPr lang="en-US" smtClean="0"/>
              <a:t>19-02-18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FD6B1E-D480-D147-9C1C-9FD3E7136181}" type="slidenum">
              <a:rPr lang="en-US" smtClean="0"/>
              <a:t>‹#›</a:t>
            </a:fld>
            <a:endParaRPr lang="en-US"/>
          </a:p>
        </p:txBody>
      </p:sp>
    </p:spTree>
    <p:extLst>
      <p:ext uri="{BB962C8B-B14F-4D97-AF65-F5344CB8AC3E}">
        <p14:creationId xmlns:p14="http://schemas.microsoft.com/office/powerpoint/2010/main" val="136705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89FF68F-C5F2-9743-AFBB-16FE64ED5610}" type="datetimeFigureOut">
              <a:rPr lang="en-US" smtClean="0"/>
              <a:t>19-02-18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FD6B1E-D480-D147-9C1C-9FD3E7136181}" type="slidenum">
              <a:rPr lang="en-US" smtClean="0"/>
              <a:t>‹#›</a:t>
            </a:fld>
            <a:endParaRPr lang="en-US"/>
          </a:p>
        </p:txBody>
      </p:sp>
    </p:spTree>
    <p:extLst>
      <p:ext uri="{BB962C8B-B14F-4D97-AF65-F5344CB8AC3E}">
        <p14:creationId xmlns:p14="http://schemas.microsoft.com/office/powerpoint/2010/main" val="15147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9FF68F-C5F2-9743-AFBB-16FE64ED5610}" type="datetimeFigureOut">
              <a:rPr lang="en-US" smtClean="0"/>
              <a:t>19-02-18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FD6B1E-D480-D147-9C1C-9FD3E7136181}" type="slidenum">
              <a:rPr lang="en-US" smtClean="0"/>
              <a:t>‹#›</a:t>
            </a:fld>
            <a:endParaRPr lang="en-US"/>
          </a:p>
        </p:txBody>
      </p:sp>
    </p:spTree>
    <p:extLst>
      <p:ext uri="{BB962C8B-B14F-4D97-AF65-F5344CB8AC3E}">
        <p14:creationId xmlns:p14="http://schemas.microsoft.com/office/powerpoint/2010/main" val="1085010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9FF68F-C5F2-9743-AFBB-16FE64ED5610}" type="datetimeFigureOut">
              <a:rPr lang="en-US" smtClean="0"/>
              <a:t>19-02-18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FD6B1E-D480-D147-9C1C-9FD3E7136181}" type="slidenum">
              <a:rPr lang="en-US" smtClean="0"/>
              <a:t>‹#›</a:t>
            </a:fld>
            <a:endParaRPr lang="en-US"/>
          </a:p>
        </p:txBody>
      </p:sp>
    </p:spTree>
    <p:extLst>
      <p:ext uri="{BB962C8B-B14F-4D97-AF65-F5344CB8AC3E}">
        <p14:creationId xmlns:p14="http://schemas.microsoft.com/office/powerpoint/2010/main" val="1483440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9FF68F-C5F2-9743-AFBB-16FE64ED5610}" type="datetimeFigureOut">
              <a:rPr lang="en-US" smtClean="0"/>
              <a:t>19-02-18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FD6B1E-D480-D147-9C1C-9FD3E7136181}" type="slidenum">
              <a:rPr lang="en-US" smtClean="0"/>
              <a:t>‹#›</a:t>
            </a:fld>
            <a:endParaRPr lang="en-US"/>
          </a:p>
        </p:txBody>
      </p:sp>
    </p:spTree>
    <p:extLst>
      <p:ext uri="{BB962C8B-B14F-4D97-AF65-F5344CB8AC3E}">
        <p14:creationId xmlns:p14="http://schemas.microsoft.com/office/powerpoint/2010/main" val="20417161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9FF68F-C5F2-9743-AFBB-16FE64ED5610}" type="datetimeFigureOut">
              <a:rPr lang="en-US" smtClean="0"/>
              <a:t>19-02-18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FD6B1E-D480-D147-9C1C-9FD3E7136181}" type="slidenum">
              <a:rPr lang="en-US" smtClean="0"/>
              <a:t>‹#›</a:t>
            </a:fld>
            <a:endParaRPr lang="en-US"/>
          </a:p>
        </p:txBody>
      </p:sp>
    </p:spTree>
    <p:extLst>
      <p:ext uri="{BB962C8B-B14F-4D97-AF65-F5344CB8AC3E}">
        <p14:creationId xmlns:p14="http://schemas.microsoft.com/office/powerpoint/2010/main" val="134984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png"/><Relationship Id="rId5" Type="http://schemas.openxmlformats.org/officeDocument/2006/relationships/image" Target="../media/image3.emf"/><Relationship Id="rId6" Type="http://schemas.openxmlformats.org/officeDocument/2006/relationships/image" Target="../media/image4.png"/><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emf"/><Relationship Id="rId5" Type="http://schemas.openxmlformats.org/officeDocument/2006/relationships/image" Target="../media/image19.png"/><Relationship Id="rId6" Type="http://schemas.openxmlformats.org/officeDocument/2006/relationships/image" Target="../media/image13.png"/><Relationship Id="rId7" Type="http://schemas.openxmlformats.org/officeDocument/2006/relationships/image" Target="../media/image20.png"/><Relationship Id="rId8" Type="http://schemas.microsoft.com/office/2007/relationships/hdphoto" Target="../media/hdphoto1.wdp"/><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mailto:andrew@thinkdataworks.com" TargetMode="External"/><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emf"/><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emf"/><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emf"/><Relationship Id="rId5"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3.emf"/><Relationship Id="rId5" Type="http://schemas.openxmlformats.org/officeDocument/2006/relationships/image" Target="../media/image2.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emf"/><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2.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emf"/><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104" cy="6858000"/>
          </a:xfrm>
          <a:prstGeom prst="rect">
            <a:avLst/>
          </a:prstGeom>
        </p:spPr>
      </p:pic>
      <p:pic>
        <p:nvPicPr>
          <p:cNvPr id="8" name="Picture 7" descr="Macintosh HD:Users:bryansmith:Dropbox:ThinkData:Design:Development:Design:Assets:think_data_logo.png"/>
          <p:cNvPicPr/>
          <p:nvPr/>
        </p:nvPicPr>
        <p:blipFill>
          <a:blip r:embed="rId3">
            <a:extLst>
              <a:ext uri="{28A0092B-C50C-407E-A947-70E740481C1C}">
                <a14:useLocalDpi xmlns:a14="http://schemas.microsoft.com/office/drawing/2010/main" val="0"/>
              </a:ext>
            </a:extLst>
          </a:blip>
          <a:srcRect/>
          <a:stretch>
            <a:fillRect/>
          </a:stretch>
        </p:blipFill>
        <p:spPr bwMode="auto">
          <a:xfrm>
            <a:off x="8570794" y="5793716"/>
            <a:ext cx="2889488" cy="538238"/>
          </a:xfrm>
          <a:prstGeom prst="rect">
            <a:avLst/>
          </a:prstGeom>
          <a:noFill/>
          <a:ln>
            <a:noFill/>
          </a:ln>
        </p:spPr>
      </p:pic>
      <p:sp>
        <p:nvSpPr>
          <p:cNvPr id="10" name="TextBox 9"/>
          <p:cNvSpPr txBox="1"/>
          <p:nvPr/>
        </p:nvSpPr>
        <p:spPr>
          <a:xfrm>
            <a:off x="1378422" y="2885447"/>
            <a:ext cx="6009930" cy="523220"/>
          </a:xfrm>
          <a:prstGeom prst="rect">
            <a:avLst/>
          </a:prstGeom>
          <a:noFill/>
        </p:spPr>
        <p:txBody>
          <a:bodyPr wrap="square" rtlCol="0">
            <a:spAutoFit/>
          </a:bodyPr>
          <a:lstStyle/>
          <a:p>
            <a:r>
              <a:rPr lang="en-US" sz="2800" dirty="0" smtClean="0">
                <a:solidFill>
                  <a:srgbClr val="0E3653"/>
                </a:solidFill>
              </a:rPr>
              <a:t>A Path to Predictive</a:t>
            </a:r>
            <a:endParaRPr lang="en-US" sz="2800" dirty="0">
              <a:solidFill>
                <a:srgbClr val="0E3653"/>
              </a:solidFill>
            </a:endParaRPr>
          </a:p>
        </p:txBody>
      </p:sp>
      <p:cxnSp>
        <p:nvCxnSpPr>
          <p:cNvPr id="12" name="Straight Connector 11"/>
          <p:cNvCxnSpPr/>
          <p:nvPr/>
        </p:nvCxnSpPr>
        <p:spPr>
          <a:xfrm>
            <a:off x="1487605" y="3521122"/>
            <a:ext cx="2402006" cy="0"/>
          </a:xfrm>
          <a:prstGeom prst="line">
            <a:avLst/>
          </a:prstGeom>
          <a:ln>
            <a:solidFill>
              <a:srgbClr val="0E3653"/>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378423" y="3667837"/>
            <a:ext cx="5338960" cy="1077218"/>
          </a:xfrm>
          <a:prstGeom prst="rect">
            <a:avLst/>
          </a:prstGeom>
          <a:noFill/>
        </p:spPr>
        <p:txBody>
          <a:bodyPr wrap="square" rtlCol="0">
            <a:spAutoFit/>
          </a:bodyPr>
          <a:lstStyle/>
          <a:p>
            <a:r>
              <a:rPr lang="en-US" sz="1600" dirty="0" smtClean="0">
                <a:solidFill>
                  <a:srgbClr val="0E3653"/>
                </a:solidFill>
                <a:latin typeface="Roboto Light" charset="0"/>
                <a:ea typeface="Roboto Light" charset="0"/>
                <a:cs typeface="Roboto Light" charset="0"/>
              </a:rPr>
              <a:t>Developing the infrastructure to deploy AI successfully</a:t>
            </a:r>
            <a:endParaRPr lang="en-US" sz="1600" dirty="0">
              <a:solidFill>
                <a:srgbClr val="0E3653"/>
              </a:solidFill>
              <a:latin typeface="Roboto Light" charset="0"/>
              <a:ea typeface="Roboto Light" charset="0"/>
              <a:cs typeface="Roboto Light" charset="0"/>
            </a:endParaRPr>
          </a:p>
          <a:p>
            <a:endParaRPr lang="en-US" sz="1600" dirty="0">
              <a:solidFill>
                <a:srgbClr val="0E3653"/>
              </a:solidFill>
              <a:latin typeface="Roboto Light" charset="0"/>
              <a:ea typeface="Roboto Light" charset="0"/>
              <a:cs typeface="Roboto Light" charset="0"/>
            </a:endParaRPr>
          </a:p>
          <a:p>
            <a:r>
              <a:rPr lang="en-US" sz="1600" dirty="0">
                <a:solidFill>
                  <a:srgbClr val="0E3653"/>
                </a:solidFill>
                <a:latin typeface="Roboto Light" charset="0"/>
                <a:ea typeface="Roboto Light" charset="0"/>
                <a:cs typeface="Roboto Light" charset="0"/>
              </a:rPr>
              <a:t> </a:t>
            </a:r>
          </a:p>
          <a:p>
            <a:r>
              <a:rPr lang="en-US" sz="1600" dirty="0" smtClean="0">
                <a:solidFill>
                  <a:srgbClr val="0E3653"/>
                </a:solidFill>
                <a:latin typeface="Roboto Light" charset="0"/>
                <a:ea typeface="Roboto Light" charset="0"/>
                <a:cs typeface="Roboto Light" charset="0"/>
              </a:rPr>
              <a:t>Digital Academy: February 21, </a:t>
            </a:r>
            <a:r>
              <a:rPr lang="en-US" sz="1600" dirty="0">
                <a:solidFill>
                  <a:srgbClr val="0E3653"/>
                </a:solidFill>
                <a:latin typeface="Roboto Light" charset="0"/>
                <a:ea typeface="Roboto Light" charset="0"/>
                <a:cs typeface="Roboto Light" charset="0"/>
              </a:rPr>
              <a:t>2019</a:t>
            </a:r>
          </a:p>
        </p:txBody>
      </p:sp>
    </p:spTree>
    <p:extLst>
      <p:ext uri="{BB962C8B-B14F-4D97-AF65-F5344CB8AC3E}">
        <p14:creationId xmlns:p14="http://schemas.microsoft.com/office/powerpoint/2010/main" val="1498862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69824" y="6080109"/>
            <a:ext cx="10777927" cy="276241"/>
            <a:chOff x="419725" y="6075132"/>
            <a:chExt cx="10777927" cy="276241"/>
          </a:xfrm>
        </p:grpSpPr>
        <p:cxnSp>
          <p:nvCxnSpPr>
            <p:cNvPr id="5" name="Straight Connector 4"/>
            <p:cNvCxnSpPr/>
            <p:nvPr/>
          </p:nvCxnSpPr>
          <p:spPr>
            <a:xfrm>
              <a:off x="419725" y="6351373"/>
              <a:ext cx="10777927" cy="0"/>
            </a:xfrm>
            <a:prstGeom prst="line">
              <a:avLst/>
            </a:prstGeom>
            <a:ln>
              <a:solidFill>
                <a:srgbClr val="0E3653"/>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41205" y="6075132"/>
              <a:ext cx="0" cy="276241"/>
            </a:xfrm>
            <a:prstGeom prst="line">
              <a:avLst/>
            </a:prstGeom>
            <a:ln>
              <a:solidFill>
                <a:srgbClr val="0E3653"/>
              </a:solidFill>
            </a:ln>
          </p:spPr>
          <p:style>
            <a:lnRef idx="1">
              <a:schemeClr val="accent1"/>
            </a:lnRef>
            <a:fillRef idx="0">
              <a:schemeClr val="accent1"/>
            </a:fillRef>
            <a:effectRef idx="0">
              <a:schemeClr val="accent1"/>
            </a:effectRef>
            <a:fontRef idx="minor">
              <a:schemeClr val="tx1"/>
            </a:fontRef>
          </p:style>
        </p:cxnSp>
      </p:grpSp>
      <p:sp>
        <p:nvSpPr>
          <p:cNvPr id="16" name="Slide Number Placeholder 15"/>
          <p:cNvSpPr>
            <a:spLocks noGrp="1"/>
          </p:cNvSpPr>
          <p:nvPr>
            <p:ph type="sldNum" sz="quarter" idx="12"/>
          </p:nvPr>
        </p:nvSpPr>
        <p:spPr>
          <a:xfrm>
            <a:off x="9000343" y="6169984"/>
            <a:ext cx="2743200" cy="365125"/>
          </a:xfrm>
        </p:spPr>
        <p:txBody>
          <a:bodyPr/>
          <a:lstStyle/>
          <a:p>
            <a:fld id="{9966E8C8-968E-B746-9220-53530F707632}" type="slidenum">
              <a:rPr lang="en-US" smtClean="0">
                <a:solidFill>
                  <a:schemeClr val="tx2">
                    <a:lumMod val="50000"/>
                  </a:schemeClr>
                </a:solidFill>
              </a:rPr>
              <a:t>10</a:t>
            </a:fld>
            <a:endParaRPr lang="en-US" dirty="0">
              <a:solidFill>
                <a:schemeClr val="tx2">
                  <a:lumMod val="50000"/>
                </a:schemeClr>
              </a:solidFill>
            </a:endParaRPr>
          </a:p>
        </p:txBody>
      </p:sp>
      <p:pic>
        <p:nvPicPr>
          <p:cNvPr id="18" name="Picture 17" descr="Macintosh HD:Users:bryansmith:Dropbox:ThinkData:Design:Development:Design:Assets:think_data_logo.png"/>
          <p:cNvPicPr/>
          <p:nvPr/>
        </p:nvPicPr>
        <p:blipFill>
          <a:blip r:embed="rId3">
            <a:extLst>
              <a:ext uri="{28A0092B-C50C-407E-A947-70E740481C1C}">
                <a14:useLocalDpi xmlns:a14="http://schemas.microsoft.com/office/drawing/2010/main" val="0"/>
              </a:ext>
            </a:extLst>
          </a:blip>
          <a:srcRect/>
          <a:stretch>
            <a:fillRect/>
          </a:stretch>
        </p:blipFill>
        <p:spPr bwMode="auto">
          <a:xfrm>
            <a:off x="9397186" y="413739"/>
            <a:ext cx="2207811" cy="411259"/>
          </a:xfrm>
          <a:prstGeom prst="rect">
            <a:avLst/>
          </a:prstGeom>
          <a:noFill/>
          <a:ln>
            <a:noFill/>
          </a:ln>
        </p:spPr>
      </p:pic>
      <p:sp>
        <p:nvSpPr>
          <p:cNvPr id="20" name="Parallelogram 19"/>
          <p:cNvSpPr/>
          <p:nvPr/>
        </p:nvSpPr>
        <p:spPr>
          <a:xfrm>
            <a:off x="-4934" y="0"/>
            <a:ext cx="9402119" cy="989351"/>
          </a:xfrm>
          <a:custGeom>
            <a:avLst/>
            <a:gdLst>
              <a:gd name="connsiteX0" fmla="*/ 0 w 10139597"/>
              <a:gd name="connsiteY0" fmla="*/ 989351 h 989351"/>
              <a:gd name="connsiteX1" fmla="*/ 1118907 w 10139597"/>
              <a:gd name="connsiteY1" fmla="*/ 0 h 989351"/>
              <a:gd name="connsiteX2" fmla="*/ 10139597 w 10139597"/>
              <a:gd name="connsiteY2" fmla="*/ 0 h 989351"/>
              <a:gd name="connsiteX3" fmla="*/ 9020690 w 10139597"/>
              <a:gd name="connsiteY3" fmla="*/ 989351 h 989351"/>
              <a:gd name="connsiteX4" fmla="*/ 0 w 10139597"/>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7903733 w 9022640"/>
              <a:gd name="connsiteY3" fmla="*/ 989351 h 989351"/>
              <a:gd name="connsiteX4" fmla="*/ 0 w 9022640"/>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8348591 w 9022640"/>
              <a:gd name="connsiteY3" fmla="*/ 989351 h 989351"/>
              <a:gd name="connsiteX4" fmla="*/ 0 w 9022640"/>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8213785 w 9022640"/>
              <a:gd name="connsiteY3" fmla="*/ 989351 h 989351"/>
              <a:gd name="connsiteX4" fmla="*/ 0 w 9022640"/>
              <a:gd name="connsiteY4" fmla="*/ 989351 h 98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2640" h="989351">
                <a:moveTo>
                  <a:pt x="0" y="989351"/>
                </a:moveTo>
                <a:lnTo>
                  <a:pt x="1950" y="0"/>
                </a:lnTo>
                <a:lnTo>
                  <a:pt x="9022640" y="0"/>
                </a:lnTo>
                <a:lnTo>
                  <a:pt x="8213785" y="989351"/>
                </a:lnTo>
                <a:lnTo>
                  <a:pt x="0" y="989351"/>
                </a:lnTo>
                <a:close/>
              </a:path>
            </a:pathLst>
          </a:custGeom>
          <a:gradFill>
            <a:gsLst>
              <a:gs pos="37000">
                <a:srgbClr val="0E3653"/>
              </a:gs>
              <a:gs pos="100000">
                <a:srgbClr val="5597C5"/>
              </a:gs>
            </a:gsLst>
            <a:lin ang="2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r>
              <a:rPr lang="en-CA" sz="2400" dirty="0">
                <a:solidFill>
                  <a:schemeClr val="bg1">
                    <a:lumMod val="95000"/>
                  </a:schemeClr>
                </a:solidFill>
                <a:latin typeface="Roboto Light" charset="0"/>
                <a:ea typeface="Roboto Light" charset="0"/>
                <a:cs typeface="Roboto Light" charset="0"/>
              </a:rPr>
              <a:t>Benchmarking Against Leading Research</a:t>
            </a:r>
            <a:endParaRPr lang="en-US" sz="2400" dirty="0">
              <a:solidFill>
                <a:schemeClr val="bg1">
                  <a:lumMod val="95000"/>
                </a:schemeClr>
              </a:solidFill>
              <a:latin typeface="Roboto Light" charset="0"/>
              <a:ea typeface="Roboto Light" charset="0"/>
              <a:cs typeface="Roboto Light" charset="0"/>
            </a:endParaRPr>
          </a:p>
        </p:txBody>
      </p: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1099" t="-12849" r="19535"/>
          <a:stretch/>
        </p:blipFill>
        <p:spPr>
          <a:xfrm>
            <a:off x="376888" y="6115270"/>
            <a:ext cx="903803" cy="192722"/>
          </a:xfrm>
          <a:prstGeom prst="rect">
            <a:avLst/>
          </a:prstGeom>
        </p:spPr>
      </p:pic>
      <p:sp>
        <p:nvSpPr>
          <p:cNvPr id="25" name="TextBox 24"/>
          <p:cNvSpPr txBox="1"/>
          <p:nvPr/>
        </p:nvSpPr>
        <p:spPr>
          <a:xfrm>
            <a:off x="1429404" y="6121536"/>
            <a:ext cx="2034232" cy="215444"/>
          </a:xfrm>
          <a:prstGeom prst="rect">
            <a:avLst/>
          </a:prstGeom>
          <a:noFill/>
        </p:spPr>
        <p:txBody>
          <a:bodyPr wrap="square" rtlCol="0">
            <a:spAutoFit/>
          </a:bodyPr>
          <a:lstStyle/>
          <a:p>
            <a:r>
              <a:rPr lang="en-US" sz="800" dirty="0">
                <a:solidFill>
                  <a:schemeClr val="tx2">
                    <a:lumMod val="50000"/>
                  </a:schemeClr>
                </a:solidFill>
                <a:latin typeface="Roboto Light" charset="0"/>
                <a:ea typeface="Roboto Light" charset="0"/>
                <a:cs typeface="Roboto Light" charset="0"/>
              </a:rPr>
              <a:t>Secure, collaborative data management.</a:t>
            </a:r>
          </a:p>
        </p:txBody>
      </p:sp>
      <p:sp>
        <p:nvSpPr>
          <p:cNvPr id="26" name="TextBox 25"/>
          <p:cNvSpPr txBox="1"/>
          <p:nvPr/>
        </p:nvSpPr>
        <p:spPr>
          <a:xfrm>
            <a:off x="327036" y="6476511"/>
            <a:ext cx="1601721" cy="215444"/>
          </a:xfrm>
          <a:prstGeom prst="rect">
            <a:avLst/>
          </a:prstGeom>
          <a:noFill/>
        </p:spPr>
        <p:txBody>
          <a:bodyPr wrap="none" rtlCol="0">
            <a:spAutoFit/>
          </a:bodyPr>
          <a:lstStyle/>
          <a:p>
            <a:r>
              <a:rPr lang="en-US" sz="800">
                <a:solidFill>
                  <a:schemeClr val="tx2">
                    <a:lumMod val="50000"/>
                  </a:schemeClr>
                </a:solidFill>
                <a:latin typeface="Roboto Light" charset="0"/>
                <a:ea typeface="Roboto Light" charset="0"/>
                <a:cs typeface="Roboto Light" charset="0"/>
              </a:rPr>
              <a:t>http://</a:t>
            </a:r>
            <a:r>
              <a:rPr lang="en-US" sz="800" dirty="0" err="1">
                <a:solidFill>
                  <a:schemeClr val="tx2">
                    <a:lumMod val="50000"/>
                  </a:schemeClr>
                </a:solidFill>
                <a:latin typeface="Roboto Light" charset="0"/>
                <a:ea typeface="Roboto Light" charset="0"/>
                <a:cs typeface="Roboto Light" charset="0"/>
              </a:rPr>
              <a:t>namara.io</a:t>
            </a:r>
            <a:r>
              <a:rPr lang="en-US" sz="800" dirty="0">
                <a:solidFill>
                  <a:schemeClr val="tx2">
                    <a:lumMod val="50000"/>
                  </a:schemeClr>
                </a:solidFill>
                <a:latin typeface="Roboto Light" charset="0"/>
                <a:ea typeface="Roboto Light" charset="0"/>
                <a:cs typeface="Roboto Light" charset="0"/>
              </a:rPr>
              <a:t>/insights/blog/</a:t>
            </a:r>
          </a:p>
        </p:txBody>
      </p:sp>
      <p:sp>
        <p:nvSpPr>
          <p:cNvPr id="27" name="TextBox 26">
            <a:extLst>
              <a:ext uri="{FF2B5EF4-FFF2-40B4-BE49-F238E27FC236}">
                <a16:creationId xmlns:a16="http://schemas.microsoft.com/office/drawing/2014/main" xmlns="" id="{88273D8D-3DE3-3648-92FC-85100E00C317}"/>
              </a:ext>
            </a:extLst>
          </p:cNvPr>
          <p:cNvSpPr txBox="1"/>
          <p:nvPr/>
        </p:nvSpPr>
        <p:spPr>
          <a:xfrm>
            <a:off x="167071" y="1109511"/>
            <a:ext cx="9230114" cy="584775"/>
          </a:xfrm>
          <a:prstGeom prst="rect">
            <a:avLst/>
          </a:prstGeom>
          <a:noFill/>
        </p:spPr>
        <p:txBody>
          <a:bodyPr wrap="square" rtlCol="0">
            <a:spAutoFit/>
          </a:bodyPr>
          <a:lstStyle/>
          <a:p>
            <a:r>
              <a:rPr lang="en-CA" sz="1600" dirty="0">
                <a:solidFill>
                  <a:srgbClr val="0E3653"/>
                </a:solidFill>
                <a:latin typeface="Roboto Light" charset="0"/>
                <a:ea typeface="Roboto Light" charset="0"/>
                <a:cs typeface="Roboto Light" charset="0"/>
              </a:rPr>
              <a:t>ThinkData has benchmarked </a:t>
            </a:r>
            <a:r>
              <a:rPr lang="en-CA" sz="1600" dirty="0" err="1">
                <a:solidFill>
                  <a:srgbClr val="0E3653"/>
                </a:solidFill>
                <a:latin typeface="Roboto Light" charset="0"/>
                <a:ea typeface="Roboto Light" charset="0"/>
                <a:cs typeface="Roboto Light" charset="0"/>
              </a:rPr>
              <a:t>resolvER</a:t>
            </a:r>
            <a:r>
              <a:rPr lang="en-CA" sz="1600" dirty="0">
                <a:solidFill>
                  <a:srgbClr val="0E3653"/>
                </a:solidFill>
                <a:latin typeface="Roboto Light" charset="0"/>
                <a:ea typeface="Roboto Light" charset="0"/>
                <a:cs typeface="Roboto Light" charset="0"/>
              </a:rPr>
              <a:t> against industry-leading research and is returning comparable accuracy results on structured data and better than average results on dirty data.  </a:t>
            </a:r>
            <a:endParaRPr lang="en-US" sz="1600" dirty="0">
              <a:solidFill>
                <a:srgbClr val="0E3653"/>
              </a:solidFill>
              <a:latin typeface="Roboto Light" charset="0"/>
              <a:ea typeface="Roboto Light" charset="0"/>
              <a:cs typeface="Roboto Light" charset="0"/>
            </a:endParaRPr>
          </a:p>
        </p:txBody>
      </p:sp>
      <p:sp>
        <p:nvSpPr>
          <p:cNvPr id="6" name="TextBox 5">
            <a:extLst>
              <a:ext uri="{FF2B5EF4-FFF2-40B4-BE49-F238E27FC236}">
                <a16:creationId xmlns:a16="http://schemas.microsoft.com/office/drawing/2014/main" xmlns="" id="{BAE4AD83-66C9-7A44-B44E-D00302356061}"/>
              </a:ext>
            </a:extLst>
          </p:cNvPr>
          <p:cNvSpPr txBox="1"/>
          <p:nvPr/>
        </p:nvSpPr>
        <p:spPr>
          <a:xfrm>
            <a:off x="376888" y="2350781"/>
            <a:ext cx="3768392" cy="1077218"/>
          </a:xfrm>
          <a:prstGeom prst="rect">
            <a:avLst/>
          </a:prstGeom>
          <a:noFill/>
        </p:spPr>
        <p:txBody>
          <a:bodyPr wrap="square" rtlCol="0">
            <a:spAutoFit/>
          </a:bodyPr>
          <a:lstStyle/>
          <a:p>
            <a:r>
              <a:rPr lang="en-US" sz="2800" dirty="0" err="1">
                <a:solidFill>
                  <a:srgbClr val="0B3554"/>
                </a:solidFill>
                <a:latin typeface="Roboto" panose="02000000000000000000" pitchFamily="2" charset="0"/>
                <a:ea typeface="Roboto" panose="02000000000000000000" pitchFamily="2" charset="0"/>
              </a:rPr>
              <a:t>resolvER</a:t>
            </a:r>
            <a:r>
              <a:rPr lang="en-US" dirty="0">
                <a:solidFill>
                  <a:srgbClr val="0B3554"/>
                </a:solidFill>
                <a:latin typeface="Roboto" panose="02000000000000000000" pitchFamily="2" charset="0"/>
                <a:ea typeface="Roboto" panose="02000000000000000000" pitchFamily="2" charset="0"/>
              </a:rPr>
              <a:t> </a:t>
            </a:r>
          </a:p>
          <a:p>
            <a:r>
              <a:rPr lang="en-US" dirty="0">
                <a:solidFill>
                  <a:srgbClr val="0B3554"/>
                </a:solidFill>
                <a:latin typeface="Roboto Light" panose="02000000000000000000" pitchFamily="2" charset="0"/>
                <a:ea typeface="Roboto Light" panose="02000000000000000000" pitchFamily="2" charset="0"/>
              </a:rPr>
              <a:t>ThinkData’s best-in-class solution for Entity Resolution. </a:t>
            </a:r>
          </a:p>
        </p:txBody>
      </p:sp>
      <p:sp>
        <p:nvSpPr>
          <p:cNvPr id="28" name="TextBox 27">
            <a:extLst>
              <a:ext uri="{FF2B5EF4-FFF2-40B4-BE49-F238E27FC236}">
                <a16:creationId xmlns:a16="http://schemas.microsoft.com/office/drawing/2014/main" xmlns="" id="{84680A11-DFB9-FD4B-B592-48EA511C638A}"/>
              </a:ext>
            </a:extLst>
          </p:cNvPr>
          <p:cNvSpPr txBox="1"/>
          <p:nvPr/>
        </p:nvSpPr>
        <p:spPr>
          <a:xfrm>
            <a:off x="376888" y="3903889"/>
            <a:ext cx="3768392" cy="1077218"/>
          </a:xfrm>
          <a:prstGeom prst="rect">
            <a:avLst/>
          </a:prstGeom>
          <a:noFill/>
        </p:spPr>
        <p:txBody>
          <a:bodyPr wrap="square" rtlCol="0">
            <a:spAutoFit/>
          </a:bodyPr>
          <a:lstStyle/>
          <a:p>
            <a:r>
              <a:rPr lang="en-US" sz="2800" dirty="0">
                <a:solidFill>
                  <a:srgbClr val="0B3554"/>
                </a:solidFill>
                <a:latin typeface="Roboto" panose="02000000000000000000" pitchFamily="2" charset="0"/>
                <a:ea typeface="Roboto" panose="02000000000000000000" pitchFamily="2" charset="0"/>
              </a:rPr>
              <a:t>Magellan</a:t>
            </a:r>
            <a:r>
              <a:rPr lang="en-US" dirty="0">
                <a:solidFill>
                  <a:srgbClr val="0B3554"/>
                </a:solidFill>
                <a:latin typeface="Roboto" panose="02000000000000000000" pitchFamily="2" charset="0"/>
                <a:ea typeface="Roboto" panose="02000000000000000000" pitchFamily="2" charset="0"/>
              </a:rPr>
              <a:t> </a:t>
            </a:r>
          </a:p>
          <a:p>
            <a:r>
              <a:rPr lang="en-US" dirty="0">
                <a:solidFill>
                  <a:srgbClr val="0B3554"/>
                </a:solidFill>
                <a:latin typeface="Roboto Light" panose="02000000000000000000" pitchFamily="2" charset="0"/>
                <a:ea typeface="Roboto Light" panose="02000000000000000000" pitchFamily="2" charset="0"/>
              </a:rPr>
              <a:t>World-leading research Project tackling Entity Resolution. </a:t>
            </a:r>
          </a:p>
        </p:txBody>
      </p:sp>
      <p:cxnSp>
        <p:nvCxnSpPr>
          <p:cNvPr id="10" name="Straight Connector 9">
            <a:extLst>
              <a:ext uri="{FF2B5EF4-FFF2-40B4-BE49-F238E27FC236}">
                <a16:creationId xmlns:a16="http://schemas.microsoft.com/office/drawing/2014/main" xmlns="" id="{35CA463C-2281-9342-A0EB-B4E221698732}"/>
              </a:ext>
            </a:extLst>
          </p:cNvPr>
          <p:cNvCxnSpPr/>
          <p:nvPr/>
        </p:nvCxnSpPr>
        <p:spPr>
          <a:xfrm>
            <a:off x="4154955" y="2170176"/>
            <a:ext cx="0" cy="3206496"/>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45FC2BE-9F47-E249-9D07-FAC72AF98F41}"/>
              </a:ext>
            </a:extLst>
          </p:cNvPr>
          <p:cNvCxnSpPr/>
          <p:nvPr/>
        </p:nvCxnSpPr>
        <p:spPr>
          <a:xfrm>
            <a:off x="7358262" y="2170176"/>
            <a:ext cx="0" cy="3206496"/>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xmlns="" id="{DFA66ED2-D91C-3B4D-B3BC-345CB7E0E5F2}"/>
              </a:ext>
            </a:extLst>
          </p:cNvPr>
          <p:cNvSpPr txBox="1"/>
          <p:nvPr/>
        </p:nvSpPr>
        <p:spPr>
          <a:xfrm>
            <a:off x="4386439" y="2534250"/>
            <a:ext cx="2651760" cy="738664"/>
          </a:xfrm>
          <a:prstGeom prst="rect">
            <a:avLst/>
          </a:prstGeom>
          <a:noFill/>
        </p:spPr>
        <p:txBody>
          <a:bodyPr wrap="square" rtlCol="0">
            <a:spAutoFit/>
          </a:bodyPr>
          <a:lstStyle/>
          <a:p>
            <a:pPr marL="285750" indent="-285750">
              <a:buFont typeface="System Font Regular"/>
              <a:buChar char="-"/>
            </a:pPr>
            <a:r>
              <a:rPr lang="en-US" sz="1400" dirty="0">
                <a:solidFill>
                  <a:srgbClr val="0E3653"/>
                </a:solidFill>
                <a:latin typeface="Roboto Light" charset="0"/>
                <a:ea typeface="Roboto Light" charset="0"/>
                <a:cs typeface="Roboto Light" charset="0"/>
              </a:rPr>
              <a:t>Developed by ThinkData. </a:t>
            </a:r>
          </a:p>
          <a:p>
            <a:pPr marL="285750" indent="-285750">
              <a:buFont typeface="System Font Regular"/>
              <a:buChar char="-"/>
            </a:pPr>
            <a:r>
              <a:rPr lang="en-US" sz="1400" dirty="0">
                <a:solidFill>
                  <a:srgbClr val="0E3653"/>
                </a:solidFill>
                <a:latin typeface="Roboto Light" charset="0"/>
                <a:ea typeface="Roboto Light" charset="0"/>
                <a:cs typeface="Roboto Light" charset="0"/>
              </a:rPr>
              <a:t>Available to all Namara Enterprise users. </a:t>
            </a:r>
          </a:p>
        </p:txBody>
      </p:sp>
      <p:sp>
        <p:nvSpPr>
          <p:cNvPr id="33" name="TextBox 32">
            <a:extLst>
              <a:ext uri="{FF2B5EF4-FFF2-40B4-BE49-F238E27FC236}">
                <a16:creationId xmlns:a16="http://schemas.microsoft.com/office/drawing/2014/main" xmlns="" id="{D38F6873-49EC-1945-B195-4BE0C809BF6F}"/>
              </a:ext>
            </a:extLst>
          </p:cNvPr>
          <p:cNvSpPr txBox="1"/>
          <p:nvPr/>
        </p:nvSpPr>
        <p:spPr>
          <a:xfrm>
            <a:off x="4386439" y="3965444"/>
            <a:ext cx="2651760" cy="954107"/>
          </a:xfrm>
          <a:prstGeom prst="rect">
            <a:avLst/>
          </a:prstGeom>
          <a:noFill/>
        </p:spPr>
        <p:txBody>
          <a:bodyPr wrap="square" rtlCol="0">
            <a:spAutoFit/>
          </a:bodyPr>
          <a:lstStyle/>
          <a:p>
            <a:pPr marL="285750" indent="-285750">
              <a:buFont typeface="System Font Regular"/>
              <a:buChar char="-"/>
            </a:pPr>
            <a:r>
              <a:rPr lang="en-US" sz="1400" dirty="0">
                <a:solidFill>
                  <a:srgbClr val="0E3653"/>
                </a:solidFill>
                <a:latin typeface="Roboto Light" charset="0"/>
                <a:ea typeface="Roboto Light" charset="0"/>
                <a:cs typeface="Roboto Light" charset="0"/>
              </a:rPr>
              <a:t>Developed by UW-Madison.</a:t>
            </a:r>
          </a:p>
          <a:p>
            <a:pPr marL="285750" indent="-285750">
              <a:buFont typeface="System Font Regular"/>
              <a:buChar char="-"/>
            </a:pPr>
            <a:r>
              <a:rPr lang="en-US" sz="1400" dirty="0">
                <a:solidFill>
                  <a:srgbClr val="0E3653"/>
                </a:solidFill>
                <a:latin typeface="Roboto Light" charset="0"/>
                <a:ea typeface="Roboto Light" charset="0"/>
                <a:cs typeface="Roboto Light" charset="0"/>
              </a:rPr>
              <a:t>Sponsored by Facebook, Walmart, </a:t>
            </a:r>
            <a:r>
              <a:rPr lang="en-US" sz="1400" dirty="0" err="1">
                <a:solidFill>
                  <a:srgbClr val="0E3653"/>
                </a:solidFill>
                <a:latin typeface="Roboto Light" charset="0"/>
                <a:ea typeface="Roboto Light" charset="0"/>
                <a:cs typeface="Roboto Light" charset="0"/>
              </a:rPr>
              <a:t>InstaCart</a:t>
            </a:r>
            <a:r>
              <a:rPr lang="en-US" sz="1400" dirty="0">
                <a:solidFill>
                  <a:srgbClr val="0E3653"/>
                </a:solidFill>
                <a:latin typeface="Roboto Light" charset="0"/>
                <a:ea typeface="Roboto Light" charset="0"/>
                <a:cs typeface="Roboto Light" charset="0"/>
              </a:rPr>
              <a:t>, and Johnson Control. </a:t>
            </a:r>
          </a:p>
        </p:txBody>
      </p:sp>
      <p:sp>
        <p:nvSpPr>
          <p:cNvPr id="34" name="TextBox 33">
            <a:extLst>
              <a:ext uri="{FF2B5EF4-FFF2-40B4-BE49-F238E27FC236}">
                <a16:creationId xmlns:a16="http://schemas.microsoft.com/office/drawing/2014/main" xmlns="" id="{A2ED27C7-EFCA-0447-B484-3942BCA17B14}"/>
              </a:ext>
            </a:extLst>
          </p:cNvPr>
          <p:cNvSpPr txBox="1"/>
          <p:nvPr/>
        </p:nvSpPr>
        <p:spPr>
          <a:xfrm>
            <a:off x="7674463" y="2540153"/>
            <a:ext cx="3373288" cy="738664"/>
          </a:xfrm>
          <a:prstGeom prst="rect">
            <a:avLst/>
          </a:prstGeom>
          <a:noFill/>
        </p:spPr>
        <p:txBody>
          <a:bodyPr wrap="square" rtlCol="0">
            <a:spAutoFit/>
          </a:bodyPr>
          <a:lstStyle/>
          <a:p>
            <a:r>
              <a:rPr lang="en-US" sz="1400" dirty="0">
                <a:solidFill>
                  <a:srgbClr val="0E3653"/>
                </a:solidFill>
                <a:latin typeface="Roboto Light" charset="0"/>
                <a:ea typeface="Roboto Light" charset="0"/>
                <a:cs typeface="Roboto Light" charset="0"/>
              </a:rPr>
              <a:t>Structured Data </a:t>
            </a:r>
            <a:r>
              <a:rPr lang="en-US" sz="1400" dirty="0" err="1">
                <a:solidFill>
                  <a:srgbClr val="0E3653"/>
                </a:solidFill>
                <a:latin typeface="Roboto Light" charset="0"/>
                <a:ea typeface="Roboto Light" charset="0"/>
                <a:cs typeface="Roboto Light" charset="0"/>
              </a:rPr>
              <a:t>Avg</a:t>
            </a:r>
            <a:r>
              <a:rPr lang="en-US" sz="1400" dirty="0">
                <a:solidFill>
                  <a:srgbClr val="0E3653"/>
                </a:solidFill>
                <a:latin typeface="Roboto Light" charset="0"/>
                <a:ea typeface="Roboto Light" charset="0"/>
                <a:cs typeface="Roboto Light" charset="0"/>
              </a:rPr>
              <a:t>: </a:t>
            </a:r>
            <a:r>
              <a:rPr lang="en-US" sz="1400" b="1" u="sng" dirty="0">
                <a:solidFill>
                  <a:srgbClr val="0E3653"/>
                </a:solidFill>
                <a:latin typeface="Roboto Light" charset="0"/>
                <a:ea typeface="Roboto Light" charset="0"/>
                <a:cs typeface="Roboto Light" charset="0"/>
              </a:rPr>
              <a:t>95%</a:t>
            </a:r>
            <a:r>
              <a:rPr lang="en-US" sz="1400" dirty="0">
                <a:solidFill>
                  <a:srgbClr val="0E3653"/>
                </a:solidFill>
                <a:latin typeface="Roboto Light" charset="0"/>
                <a:ea typeface="Roboto Light" charset="0"/>
                <a:cs typeface="Roboto Light" charset="0"/>
              </a:rPr>
              <a:t> Accuracy </a:t>
            </a:r>
          </a:p>
          <a:p>
            <a:endParaRPr lang="en-US" sz="1400" dirty="0">
              <a:solidFill>
                <a:srgbClr val="0E3653"/>
              </a:solidFill>
              <a:latin typeface="Roboto Light" charset="0"/>
              <a:ea typeface="Roboto Light" charset="0"/>
              <a:cs typeface="Roboto Light" charset="0"/>
            </a:endParaRPr>
          </a:p>
          <a:p>
            <a:r>
              <a:rPr lang="en-US" sz="1400" dirty="0">
                <a:solidFill>
                  <a:srgbClr val="0E3653"/>
                </a:solidFill>
                <a:latin typeface="Roboto Light" charset="0"/>
                <a:ea typeface="Roboto Light" charset="0"/>
                <a:cs typeface="Roboto Light" charset="0"/>
              </a:rPr>
              <a:t>Dirty Data </a:t>
            </a:r>
            <a:r>
              <a:rPr lang="en-US" sz="1400" dirty="0" err="1">
                <a:solidFill>
                  <a:srgbClr val="0E3653"/>
                </a:solidFill>
                <a:latin typeface="Roboto Light" charset="0"/>
                <a:ea typeface="Roboto Light" charset="0"/>
                <a:cs typeface="Roboto Light" charset="0"/>
              </a:rPr>
              <a:t>Avg</a:t>
            </a:r>
            <a:r>
              <a:rPr lang="en-US" sz="1400" dirty="0">
                <a:solidFill>
                  <a:srgbClr val="0E3653"/>
                </a:solidFill>
                <a:latin typeface="Roboto Light" charset="0"/>
                <a:ea typeface="Roboto Light" charset="0"/>
                <a:cs typeface="Roboto Light" charset="0"/>
              </a:rPr>
              <a:t>: </a:t>
            </a:r>
            <a:r>
              <a:rPr lang="en-US" sz="1400" b="1" u="sng" dirty="0">
                <a:solidFill>
                  <a:srgbClr val="0E3653"/>
                </a:solidFill>
                <a:latin typeface="Roboto Light" charset="0"/>
                <a:ea typeface="Roboto Light" charset="0"/>
                <a:cs typeface="Roboto Light" charset="0"/>
              </a:rPr>
              <a:t>93%</a:t>
            </a:r>
            <a:r>
              <a:rPr lang="en-US" sz="1400" dirty="0">
                <a:solidFill>
                  <a:srgbClr val="0E3653"/>
                </a:solidFill>
                <a:latin typeface="Roboto Light" charset="0"/>
                <a:ea typeface="Roboto Light" charset="0"/>
                <a:cs typeface="Roboto Light" charset="0"/>
              </a:rPr>
              <a:t> Accuracy </a:t>
            </a:r>
          </a:p>
        </p:txBody>
      </p:sp>
      <p:sp>
        <p:nvSpPr>
          <p:cNvPr id="37" name="TextBox 36">
            <a:extLst>
              <a:ext uri="{FF2B5EF4-FFF2-40B4-BE49-F238E27FC236}">
                <a16:creationId xmlns:a16="http://schemas.microsoft.com/office/drawing/2014/main" xmlns="" id="{10F01FD8-7957-AF40-8A30-C8802FBAD7EE}"/>
              </a:ext>
            </a:extLst>
          </p:cNvPr>
          <p:cNvSpPr txBox="1"/>
          <p:nvPr/>
        </p:nvSpPr>
        <p:spPr>
          <a:xfrm>
            <a:off x="7674463" y="4062861"/>
            <a:ext cx="3373288" cy="738664"/>
          </a:xfrm>
          <a:prstGeom prst="rect">
            <a:avLst/>
          </a:prstGeom>
          <a:noFill/>
        </p:spPr>
        <p:txBody>
          <a:bodyPr wrap="square" rtlCol="0">
            <a:spAutoFit/>
          </a:bodyPr>
          <a:lstStyle/>
          <a:p>
            <a:r>
              <a:rPr lang="en-US" sz="1400" dirty="0">
                <a:solidFill>
                  <a:srgbClr val="0E3653"/>
                </a:solidFill>
                <a:latin typeface="Roboto Light" charset="0"/>
                <a:ea typeface="Roboto Light" charset="0"/>
                <a:cs typeface="Roboto Light" charset="0"/>
              </a:rPr>
              <a:t>Structured Data </a:t>
            </a:r>
            <a:r>
              <a:rPr lang="en-US" sz="1400" dirty="0" err="1">
                <a:solidFill>
                  <a:srgbClr val="0E3653"/>
                </a:solidFill>
                <a:latin typeface="Roboto Light" charset="0"/>
                <a:ea typeface="Roboto Light" charset="0"/>
                <a:cs typeface="Roboto Light" charset="0"/>
              </a:rPr>
              <a:t>Avg</a:t>
            </a:r>
            <a:r>
              <a:rPr lang="en-US" sz="1400" dirty="0">
                <a:solidFill>
                  <a:srgbClr val="0E3653"/>
                </a:solidFill>
                <a:latin typeface="Roboto Light" charset="0"/>
                <a:ea typeface="Roboto Light" charset="0"/>
                <a:cs typeface="Roboto Light" charset="0"/>
              </a:rPr>
              <a:t>: 98% Accuracy </a:t>
            </a:r>
          </a:p>
          <a:p>
            <a:endParaRPr lang="en-US" sz="1400" dirty="0">
              <a:solidFill>
                <a:srgbClr val="0E3653"/>
              </a:solidFill>
              <a:latin typeface="Roboto Light" charset="0"/>
              <a:ea typeface="Roboto Light" charset="0"/>
              <a:cs typeface="Roboto Light" charset="0"/>
            </a:endParaRPr>
          </a:p>
          <a:p>
            <a:r>
              <a:rPr lang="en-US" sz="1400" dirty="0">
                <a:solidFill>
                  <a:srgbClr val="0E3653"/>
                </a:solidFill>
                <a:latin typeface="Roboto Light" charset="0"/>
                <a:ea typeface="Roboto Light" charset="0"/>
                <a:cs typeface="Roboto Light" charset="0"/>
              </a:rPr>
              <a:t>Dirty Data </a:t>
            </a:r>
            <a:r>
              <a:rPr lang="en-US" sz="1400" dirty="0" err="1">
                <a:solidFill>
                  <a:srgbClr val="0E3653"/>
                </a:solidFill>
                <a:latin typeface="Roboto Light" charset="0"/>
                <a:ea typeface="Roboto Light" charset="0"/>
                <a:cs typeface="Roboto Light" charset="0"/>
              </a:rPr>
              <a:t>Avg</a:t>
            </a:r>
            <a:r>
              <a:rPr lang="en-US" sz="1400" dirty="0">
                <a:solidFill>
                  <a:srgbClr val="0E3653"/>
                </a:solidFill>
                <a:latin typeface="Roboto Light" charset="0"/>
                <a:ea typeface="Roboto Light" charset="0"/>
                <a:cs typeface="Roboto Light" charset="0"/>
              </a:rPr>
              <a:t>: 92% Accuracy </a:t>
            </a:r>
          </a:p>
        </p:txBody>
      </p:sp>
      <p:cxnSp>
        <p:nvCxnSpPr>
          <p:cNvPr id="12" name="Straight Connector 11">
            <a:extLst>
              <a:ext uri="{FF2B5EF4-FFF2-40B4-BE49-F238E27FC236}">
                <a16:creationId xmlns:a16="http://schemas.microsoft.com/office/drawing/2014/main" xmlns="" id="{8E9CEDBA-D832-2F41-B7A3-F3C190B0012A}"/>
              </a:ext>
            </a:extLst>
          </p:cNvPr>
          <p:cNvCxnSpPr/>
          <p:nvPr/>
        </p:nvCxnSpPr>
        <p:spPr>
          <a:xfrm>
            <a:off x="376888" y="3657600"/>
            <a:ext cx="10670863"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515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xmlns="" id="{EECD407E-FBB3-B54C-9D00-6B80CFF0C2CB}"/>
              </a:ext>
            </a:extLst>
          </p:cNvPr>
          <p:cNvPicPr>
            <a:picLocks noChangeAspect="1"/>
          </p:cNvPicPr>
          <p:nvPr/>
        </p:nvPicPr>
        <p:blipFill rotWithShape="1">
          <a:blip r:embed="rId3"/>
          <a:srcRect l="3429" r="23022"/>
          <a:stretch/>
        </p:blipFill>
        <p:spPr>
          <a:xfrm>
            <a:off x="6462793" y="2102697"/>
            <a:ext cx="4422423" cy="2531955"/>
          </a:xfrm>
          <a:prstGeom prst="rect">
            <a:avLst/>
          </a:prstGeom>
        </p:spPr>
      </p:pic>
      <p:grpSp>
        <p:nvGrpSpPr>
          <p:cNvPr id="17" name="Group 16"/>
          <p:cNvGrpSpPr/>
          <p:nvPr/>
        </p:nvGrpSpPr>
        <p:grpSpPr>
          <a:xfrm>
            <a:off x="269824" y="6080109"/>
            <a:ext cx="10777927" cy="276241"/>
            <a:chOff x="419725" y="6075132"/>
            <a:chExt cx="10777927" cy="276241"/>
          </a:xfrm>
        </p:grpSpPr>
        <p:cxnSp>
          <p:nvCxnSpPr>
            <p:cNvPr id="5" name="Straight Connector 4"/>
            <p:cNvCxnSpPr/>
            <p:nvPr/>
          </p:nvCxnSpPr>
          <p:spPr>
            <a:xfrm>
              <a:off x="419725" y="6351373"/>
              <a:ext cx="10777927" cy="0"/>
            </a:xfrm>
            <a:prstGeom prst="line">
              <a:avLst/>
            </a:prstGeom>
            <a:ln>
              <a:solidFill>
                <a:srgbClr val="0E3653"/>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41205" y="6075132"/>
              <a:ext cx="0" cy="276241"/>
            </a:xfrm>
            <a:prstGeom prst="line">
              <a:avLst/>
            </a:prstGeom>
            <a:ln>
              <a:solidFill>
                <a:srgbClr val="0E3653"/>
              </a:solidFill>
            </a:ln>
          </p:spPr>
          <p:style>
            <a:lnRef idx="1">
              <a:schemeClr val="accent1"/>
            </a:lnRef>
            <a:fillRef idx="0">
              <a:schemeClr val="accent1"/>
            </a:fillRef>
            <a:effectRef idx="0">
              <a:schemeClr val="accent1"/>
            </a:effectRef>
            <a:fontRef idx="minor">
              <a:schemeClr val="tx1"/>
            </a:fontRef>
          </p:style>
        </p:cxnSp>
      </p:grpSp>
      <p:sp>
        <p:nvSpPr>
          <p:cNvPr id="16" name="Slide Number Placeholder 15"/>
          <p:cNvSpPr>
            <a:spLocks noGrp="1"/>
          </p:cNvSpPr>
          <p:nvPr>
            <p:ph type="sldNum" sz="quarter" idx="12"/>
          </p:nvPr>
        </p:nvSpPr>
        <p:spPr>
          <a:xfrm>
            <a:off x="9000343" y="6169984"/>
            <a:ext cx="2743200" cy="365125"/>
          </a:xfrm>
        </p:spPr>
        <p:txBody>
          <a:bodyPr/>
          <a:lstStyle/>
          <a:p>
            <a:fld id="{9966E8C8-968E-B746-9220-53530F707632}" type="slidenum">
              <a:rPr lang="en-US" smtClean="0">
                <a:solidFill>
                  <a:schemeClr val="tx2">
                    <a:lumMod val="50000"/>
                  </a:schemeClr>
                </a:solidFill>
              </a:rPr>
              <a:t>11</a:t>
            </a:fld>
            <a:endParaRPr lang="en-US" dirty="0">
              <a:solidFill>
                <a:schemeClr val="tx2">
                  <a:lumMod val="50000"/>
                </a:schemeClr>
              </a:solidFill>
            </a:endParaRPr>
          </a:p>
        </p:txBody>
      </p:sp>
      <p:pic>
        <p:nvPicPr>
          <p:cNvPr id="18" name="Picture 17" descr="Macintosh HD:Users:bryansmith:Dropbox:ThinkData:Design:Development:Design:Assets:think_data_logo.png"/>
          <p:cNvPicPr/>
          <p:nvPr/>
        </p:nvPicPr>
        <p:blipFill>
          <a:blip r:embed="rId4">
            <a:extLst>
              <a:ext uri="{28A0092B-C50C-407E-A947-70E740481C1C}">
                <a14:useLocalDpi xmlns:a14="http://schemas.microsoft.com/office/drawing/2010/main" val="0"/>
              </a:ext>
            </a:extLst>
          </a:blip>
          <a:srcRect/>
          <a:stretch>
            <a:fillRect/>
          </a:stretch>
        </p:blipFill>
        <p:spPr bwMode="auto">
          <a:xfrm>
            <a:off x="9397186" y="413739"/>
            <a:ext cx="2207811" cy="411259"/>
          </a:xfrm>
          <a:prstGeom prst="rect">
            <a:avLst/>
          </a:prstGeom>
          <a:noFill/>
          <a:ln>
            <a:noFill/>
          </a:ln>
        </p:spPr>
      </p:pic>
      <p:sp>
        <p:nvSpPr>
          <p:cNvPr id="20" name="Parallelogram 19"/>
          <p:cNvSpPr/>
          <p:nvPr/>
        </p:nvSpPr>
        <p:spPr>
          <a:xfrm>
            <a:off x="-4934" y="0"/>
            <a:ext cx="9402119" cy="989351"/>
          </a:xfrm>
          <a:custGeom>
            <a:avLst/>
            <a:gdLst>
              <a:gd name="connsiteX0" fmla="*/ 0 w 10139597"/>
              <a:gd name="connsiteY0" fmla="*/ 989351 h 989351"/>
              <a:gd name="connsiteX1" fmla="*/ 1118907 w 10139597"/>
              <a:gd name="connsiteY1" fmla="*/ 0 h 989351"/>
              <a:gd name="connsiteX2" fmla="*/ 10139597 w 10139597"/>
              <a:gd name="connsiteY2" fmla="*/ 0 h 989351"/>
              <a:gd name="connsiteX3" fmla="*/ 9020690 w 10139597"/>
              <a:gd name="connsiteY3" fmla="*/ 989351 h 989351"/>
              <a:gd name="connsiteX4" fmla="*/ 0 w 10139597"/>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7903733 w 9022640"/>
              <a:gd name="connsiteY3" fmla="*/ 989351 h 989351"/>
              <a:gd name="connsiteX4" fmla="*/ 0 w 9022640"/>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8348591 w 9022640"/>
              <a:gd name="connsiteY3" fmla="*/ 989351 h 989351"/>
              <a:gd name="connsiteX4" fmla="*/ 0 w 9022640"/>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8213785 w 9022640"/>
              <a:gd name="connsiteY3" fmla="*/ 989351 h 989351"/>
              <a:gd name="connsiteX4" fmla="*/ 0 w 9022640"/>
              <a:gd name="connsiteY4" fmla="*/ 989351 h 98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2640" h="989351">
                <a:moveTo>
                  <a:pt x="0" y="989351"/>
                </a:moveTo>
                <a:lnTo>
                  <a:pt x="1950" y="0"/>
                </a:lnTo>
                <a:lnTo>
                  <a:pt x="9022640" y="0"/>
                </a:lnTo>
                <a:lnTo>
                  <a:pt x="8213785" y="989351"/>
                </a:lnTo>
                <a:lnTo>
                  <a:pt x="0" y="989351"/>
                </a:lnTo>
                <a:close/>
              </a:path>
            </a:pathLst>
          </a:custGeom>
          <a:gradFill>
            <a:gsLst>
              <a:gs pos="37000">
                <a:srgbClr val="0E3653"/>
              </a:gs>
              <a:gs pos="100000">
                <a:srgbClr val="5597C5"/>
              </a:gs>
            </a:gsLst>
            <a:lin ang="2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r>
              <a:rPr lang="en-CA" sz="2400" dirty="0" err="1">
                <a:solidFill>
                  <a:schemeClr val="bg1">
                    <a:lumMod val="95000"/>
                  </a:schemeClr>
                </a:solidFill>
                <a:latin typeface="Roboto Light" charset="0"/>
                <a:ea typeface="Roboto Light" charset="0"/>
                <a:cs typeface="Roboto Light" charset="0"/>
              </a:rPr>
              <a:t>resolvER</a:t>
            </a:r>
            <a:r>
              <a:rPr lang="en-CA" sz="2400" dirty="0">
                <a:solidFill>
                  <a:schemeClr val="bg1">
                    <a:lumMod val="95000"/>
                  </a:schemeClr>
                </a:solidFill>
                <a:latin typeface="Roboto Light" charset="0"/>
                <a:ea typeface="Roboto Light" charset="0"/>
                <a:cs typeface="Roboto Light" charset="0"/>
              </a:rPr>
              <a:t> is a Production-ready ER Solution</a:t>
            </a:r>
            <a:endParaRPr lang="en-US" sz="2400" dirty="0">
              <a:solidFill>
                <a:schemeClr val="bg1">
                  <a:lumMod val="95000"/>
                </a:schemeClr>
              </a:solidFill>
              <a:latin typeface="Roboto Light" charset="0"/>
              <a:ea typeface="Roboto Light" charset="0"/>
              <a:cs typeface="Roboto Light" charset="0"/>
            </a:endParaRPr>
          </a:p>
        </p:txBody>
      </p:sp>
      <p:pic>
        <p:nvPicPr>
          <p:cNvPr id="22" name="Picture 21"/>
          <p:cNvPicPr>
            <a:picLocks noChangeAspect="1"/>
          </p:cNvPicPr>
          <p:nvPr/>
        </p:nvPicPr>
        <p:blipFill rotWithShape="1">
          <a:blip r:embed="rId5">
            <a:extLst>
              <a:ext uri="{28A0092B-C50C-407E-A947-70E740481C1C}">
                <a14:useLocalDpi xmlns:a14="http://schemas.microsoft.com/office/drawing/2010/main" val="0"/>
              </a:ext>
            </a:extLst>
          </a:blip>
          <a:srcRect l="-1099" t="-12849" r="19535"/>
          <a:stretch/>
        </p:blipFill>
        <p:spPr>
          <a:xfrm>
            <a:off x="376888" y="6115270"/>
            <a:ext cx="903803" cy="192722"/>
          </a:xfrm>
          <a:prstGeom prst="rect">
            <a:avLst/>
          </a:prstGeom>
        </p:spPr>
      </p:pic>
      <p:sp>
        <p:nvSpPr>
          <p:cNvPr id="25" name="TextBox 24"/>
          <p:cNvSpPr txBox="1"/>
          <p:nvPr/>
        </p:nvSpPr>
        <p:spPr>
          <a:xfrm>
            <a:off x="1429404" y="6121536"/>
            <a:ext cx="2034232" cy="215444"/>
          </a:xfrm>
          <a:prstGeom prst="rect">
            <a:avLst/>
          </a:prstGeom>
          <a:noFill/>
        </p:spPr>
        <p:txBody>
          <a:bodyPr wrap="square" rtlCol="0">
            <a:spAutoFit/>
          </a:bodyPr>
          <a:lstStyle/>
          <a:p>
            <a:r>
              <a:rPr lang="en-US" sz="800" dirty="0">
                <a:solidFill>
                  <a:schemeClr val="tx2">
                    <a:lumMod val="50000"/>
                  </a:schemeClr>
                </a:solidFill>
                <a:latin typeface="Roboto Light" charset="0"/>
                <a:ea typeface="Roboto Light" charset="0"/>
                <a:cs typeface="Roboto Light" charset="0"/>
              </a:rPr>
              <a:t>Secure, collaborative data management.</a:t>
            </a:r>
          </a:p>
        </p:txBody>
      </p:sp>
      <p:sp>
        <p:nvSpPr>
          <p:cNvPr id="26" name="TextBox 25"/>
          <p:cNvSpPr txBox="1"/>
          <p:nvPr/>
        </p:nvSpPr>
        <p:spPr>
          <a:xfrm>
            <a:off x="327036" y="6476511"/>
            <a:ext cx="1601721" cy="215444"/>
          </a:xfrm>
          <a:prstGeom prst="rect">
            <a:avLst/>
          </a:prstGeom>
          <a:noFill/>
        </p:spPr>
        <p:txBody>
          <a:bodyPr wrap="none" rtlCol="0">
            <a:spAutoFit/>
          </a:bodyPr>
          <a:lstStyle/>
          <a:p>
            <a:r>
              <a:rPr lang="en-US" sz="800">
                <a:solidFill>
                  <a:schemeClr val="tx2">
                    <a:lumMod val="50000"/>
                  </a:schemeClr>
                </a:solidFill>
                <a:latin typeface="Roboto Light" charset="0"/>
                <a:ea typeface="Roboto Light" charset="0"/>
                <a:cs typeface="Roboto Light" charset="0"/>
              </a:rPr>
              <a:t>http://</a:t>
            </a:r>
            <a:r>
              <a:rPr lang="en-US" sz="800" dirty="0" err="1">
                <a:solidFill>
                  <a:schemeClr val="tx2">
                    <a:lumMod val="50000"/>
                  </a:schemeClr>
                </a:solidFill>
                <a:latin typeface="Roboto Light" charset="0"/>
                <a:ea typeface="Roboto Light" charset="0"/>
                <a:cs typeface="Roboto Light" charset="0"/>
              </a:rPr>
              <a:t>namara.io</a:t>
            </a:r>
            <a:r>
              <a:rPr lang="en-US" sz="800" dirty="0">
                <a:solidFill>
                  <a:schemeClr val="tx2">
                    <a:lumMod val="50000"/>
                  </a:schemeClr>
                </a:solidFill>
                <a:latin typeface="Roboto Light" charset="0"/>
                <a:ea typeface="Roboto Light" charset="0"/>
                <a:cs typeface="Roboto Light" charset="0"/>
              </a:rPr>
              <a:t>/insights/blog/</a:t>
            </a:r>
          </a:p>
        </p:txBody>
      </p:sp>
      <p:sp>
        <p:nvSpPr>
          <p:cNvPr id="27" name="TextBox 26">
            <a:extLst>
              <a:ext uri="{FF2B5EF4-FFF2-40B4-BE49-F238E27FC236}">
                <a16:creationId xmlns:a16="http://schemas.microsoft.com/office/drawing/2014/main" xmlns="" id="{88273D8D-3DE3-3648-92FC-85100E00C317}"/>
              </a:ext>
            </a:extLst>
          </p:cNvPr>
          <p:cNvSpPr txBox="1"/>
          <p:nvPr/>
        </p:nvSpPr>
        <p:spPr>
          <a:xfrm>
            <a:off x="167071" y="1109511"/>
            <a:ext cx="9230114" cy="584775"/>
          </a:xfrm>
          <a:prstGeom prst="rect">
            <a:avLst/>
          </a:prstGeom>
          <a:noFill/>
        </p:spPr>
        <p:txBody>
          <a:bodyPr wrap="square" rtlCol="0">
            <a:spAutoFit/>
          </a:bodyPr>
          <a:lstStyle/>
          <a:p>
            <a:r>
              <a:rPr lang="en-CA" sz="1600" dirty="0" err="1">
                <a:solidFill>
                  <a:srgbClr val="0E3653"/>
                </a:solidFill>
                <a:latin typeface="Roboto Light" charset="0"/>
                <a:ea typeface="Roboto Light" charset="0"/>
                <a:cs typeface="Roboto Light" charset="0"/>
              </a:rPr>
              <a:t>resolvER</a:t>
            </a:r>
            <a:r>
              <a:rPr lang="en-CA" sz="1600" dirty="0">
                <a:solidFill>
                  <a:srgbClr val="0E3653"/>
                </a:solidFill>
                <a:latin typeface="Roboto Light" charset="0"/>
                <a:ea typeface="Roboto Light" charset="0"/>
                <a:cs typeface="Roboto Light" charset="0"/>
              </a:rPr>
              <a:t> is performing in-line with the most advanced entity resolution research available. It is production ready and deployed within ThinkData enterprise accounts across the world.  </a:t>
            </a:r>
            <a:endParaRPr lang="en-US" sz="1600" dirty="0">
              <a:solidFill>
                <a:srgbClr val="0E3653"/>
              </a:solidFill>
              <a:latin typeface="Roboto Light" charset="0"/>
              <a:ea typeface="Roboto Light" charset="0"/>
              <a:cs typeface="Roboto Light" charset="0"/>
            </a:endParaRPr>
          </a:p>
        </p:txBody>
      </p:sp>
      <p:grpSp>
        <p:nvGrpSpPr>
          <p:cNvPr id="14" name="Group 13">
            <a:extLst>
              <a:ext uri="{FF2B5EF4-FFF2-40B4-BE49-F238E27FC236}">
                <a16:creationId xmlns:a16="http://schemas.microsoft.com/office/drawing/2014/main" xmlns="" id="{D5933A63-6BAE-CF4B-8044-13723C755090}"/>
              </a:ext>
            </a:extLst>
          </p:cNvPr>
          <p:cNvGrpSpPr/>
          <p:nvPr/>
        </p:nvGrpSpPr>
        <p:grpSpPr>
          <a:xfrm>
            <a:off x="885061" y="2032047"/>
            <a:ext cx="5167698" cy="3012020"/>
            <a:chOff x="610231" y="2061530"/>
            <a:chExt cx="5167698" cy="3012020"/>
          </a:xfrm>
        </p:grpSpPr>
        <p:sp>
          <p:nvSpPr>
            <p:cNvPr id="15" name="TextBox 14">
              <a:extLst>
                <a:ext uri="{FF2B5EF4-FFF2-40B4-BE49-F238E27FC236}">
                  <a16:creationId xmlns:a16="http://schemas.microsoft.com/office/drawing/2014/main" xmlns="" id="{3A4E2CD1-309C-2A49-AB22-C74BD69A7FEB}"/>
                </a:ext>
              </a:extLst>
            </p:cNvPr>
            <p:cNvSpPr txBox="1"/>
            <p:nvPr/>
          </p:nvSpPr>
          <p:spPr>
            <a:xfrm>
              <a:off x="1149342" y="2061530"/>
              <a:ext cx="4628587" cy="584775"/>
            </a:xfrm>
            <a:prstGeom prst="rect">
              <a:avLst/>
            </a:prstGeom>
            <a:noFill/>
          </p:spPr>
          <p:txBody>
            <a:bodyPr wrap="square" rtlCol="0">
              <a:spAutoFit/>
            </a:bodyPr>
            <a:lstStyle/>
            <a:p>
              <a:r>
                <a:rPr lang="en-US" sz="1600" dirty="0">
                  <a:solidFill>
                    <a:srgbClr val="0E3653"/>
                  </a:solidFill>
                  <a:latin typeface="Roboto" charset="0"/>
                  <a:ea typeface="Roboto" charset="0"/>
                  <a:cs typeface="Roboto" charset="0"/>
                </a:rPr>
                <a:t>Successfully linking various types of data (structured, textual, dirty). </a:t>
              </a:r>
            </a:p>
          </p:txBody>
        </p:sp>
        <p:grpSp>
          <p:nvGrpSpPr>
            <p:cNvPr id="19" name="Group 18">
              <a:extLst>
                <a:ext uri="{FF2B5EF4-FFF2-40B4-BE49-F238E27FC236}">
                  <a16:creationId xmlns:a16="http://schemas.microsoft.com/office/drawing/2014/main" xmlns="" id="{E2608931-AE17-D04B-9C60-7F0F532D967F}"/>
                </a:ext>
              </a:extLst>
            </p:cNvPr>
            <p:cNvGrpSpPr/>
            <p:nvPr/>
          </p:nvGrpSpPr>
          <p:grpSpPr>
            <a:xfrm>
              <a:off x="615652" y="2142060"/>
              <a:ext cx="449242" cy="428882"/>
              <a:chOff x="-5953495" y="1501335"/>
              <a:chExt cx="6287603" cy="6002646"/>
            </a:xfrm>
          </p:grpSpPr>
          <p:sp>
            <p:nvSpPr>
              <p:cNvPr id="41" name="Oval 40">
                <a:extLst>
                  <a:ext uri="{FF2B5EF4-FFF2-40B4-BE49-F238E27FC236}">
                    <a16:creationId xmlns:a16="http://schemas.microsoft.com/office/drawing/2014/main" xmlns="" id="{36434D98-7539-0A4F-BB99-0E99B92D3CD2}"/>
                  </a:ext>
                </a:extLst>
              </p:cNvPr>
              <p:cNvSpPr/>
              <p:nvPr/>
            </p:nvSpPr>
            <p:spPr>
              <a:xfrm>
                <a:off x="-5618206" y="1625340"/>
                <a:ext cx="5682342" cy="5682342"/>
              </a:xfrm>
              <a:prstGeom prst="ellipse">
                <a:avLst/>
              </a:prstGeom>
              <a:solidFill>
                <a:srgbClr val="83D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xmlns="" id="{61776AA1-5061-A348-986D-49C8E98EA606}"/>
                  </a:ext>
                </a:extLst>
              </p:cNvPr>
              <p:cNvPicPr>
                <a:picLocks noChangeAspect="1"/>
              </p:cNvPicPr>
              <p:nvPr/>
            </p:nvPicPr>
            <p:blipFill rotWithShape="1">
              <a:blip r:embed="rId6">
                <a:extLst>
                  <a:ext uri="{28A0092B-C50C-407E-A947-70E740481C1C}">
                    <a14:useLocalDpi xmlns:a14="http://schemas.microsoft.com/office/drawing/2010/main" val="0"/>
                  </a:ext>
                </a:extLst>
              </a:blip>
              <a:srcRect l="3446" r="4872" b="12473"/>
              <a:stretch/>
            </p:blipFill>
            <p:spPr>
              <a:xfrm>
                <a:off x="-5953495" y="1501335"/>
                <a:ext cx="6287603" cy="6002646"/>
              </a:xfrm>
              <a:prstGeom prst="rect">
                <a:avLst/>
              </a:prstGeom>
            </p:spPr>
          </p:pic>
        </p:grpSp>
        <p:sp>
          <p:nvSpPr>
            <p:cNvPr id="21" name="TextBox 20">
              <a:extLst>
                <a:ext uri="{FF2B5EF4-FFF2-40B4-BE49-F238E27FC236}">
                  <a16:creationId xmlns:a16="http://schemas.microsoft.com/office/drawing/2014/main" xmlns="" id="{CF30C555-EB59-1242-9D9A-389EA47E9D72}"/>
                </a:ext>
              </a:extLst>
            </p:cNvPr>
            <p:cNvSpPr txBox="1"/>
            <p:nvPr/>
          </p:nvSpPr>
          <p:spPr>
            <a:xfrm>
              <a:off x="1149342" y="3307435"/>
              <a:ext cx="4628587" cy="584775"/>
            </a:xfrm>
            <a:prstGeom prst="rect">
              <a:avLst/>
            </a:prstGeom>
            <a:noFill/>
          </p:spPr>
          <p:txBody>
            <a:bodyPr wrap="square" rtlCol="0">
              <a:spAutoFit/>
            </a:bodyPr>
            <a:lstStyle/>
            <a:p>
              <a:r>
                <a:rPr lang="en-US" sz="1600" dirty="0">
                  <a:solidFill>
                    <a:srgbClr val="0E3653"/>
                  </a:solidFill>
                  <a:latin typeface="Roboto" charset="0"/>
                  <a:ea typeface="Roboto" charset="0"/>
                  <a:cs typeface="Roboto" charset="0"/>
                </a:rPr>
                <a:t>Industry-leading indexing accuracy leading to high speed turnaround. </a:t>
              </a:r>
            </a:p>
          </p:txBody>
        </p:sp>
        <p:sp>
          <p:nvSpPr>
            <p:cNvPr id="23" name="TextBox 22">
              <a:extLst>
                <a:ext uri="{FF2B5EF4-FFF2-40B4-BE49-F238E27FC236}">
                  <a16:creationId xmlns:a16="http://schemas.microsoft.com/office/drawing/2014/main" xmlns="" id="{F695FB6A-1A85-3F41-88D4-4C8DA444BCD0}"/>
                </a:ext>
              </a:extLst>
            </p:cNvPr>
            <p:cNvSpPr txBox="1"/>
            <p:nvPr/>
          </p:nvSpPr>
          <p:spPr>
            <a:xfrm>
              <a:off x="1149342" y="3957049"/>
              <a:ext cx="4628587" cy="584775"/>
            </a:xfrm>
            <a:prstGeom prst="rect">
              <a:avLst/>
            </a:prstGeom>
            <a:noFill/>
          </p:spPr>
          <p:txBody>
            <a:bodyPr wrap="square" rtlCol="0">
              <a:spAutoFit/>
            </a:bodyPr>
            <a:lstStyle/>
            <a:p>
              <a:r>
                <a:rPr lang="en-US" sz="1600" dirty="0">
                  <a:solidFill>
                    <a:srgbClr val="0E3653"/>
                  </a:solidFill>
                  <a:latin typeface="Roboto" charset="0"/>
                  <a:ea typeface="Roboto" charset="0"/>
                  <a:cs typeface="Roboto" charset="0"/>
                </a:rPr>
                <a:t>Customizable across multiple domains and use cases. </a:t>
              </a:r>
            </a:p>
          </p:txBody>
        </p:sp>
        <p:grpSp>
          <p:nvGrpSpPr>
            <p:cNvPr id="24" name="Group 23">
              <a:extLst>
                <a:ext uri="{FF2B5EF4-FFF2-40B4-BE49-F238E27FC236}">
                  <a16:creationId xmlns:a16="http://schemas.microsoft.com/office/drawing/2014/main" xmlns="" id="{F52AC743-6545-CF4C-A053-174A3EFF60CD}"/>
                </a:ext>
              </a:extLst>
            </p:cNvPr>
            <p:cNvGrpSpPr/>
            <p:nvPr/>
          </p:nvGrpSpPr>
          <p:grpSpPr>
            <a:xfrm>
              <a:off x="629520" y="3393364"/>
              <a:ext cx="449242" cy="428882"/>
              <a:chOff x="-5953495" y="1501335"/>
              <a:chExt cx="6287603" cy="6002646"/>
            </a:xfrm>
          </p:grpSpPr>
          <p:sp>
            <p:nvSpPr>
              <p:cNvPr id="39" name="Oval 38">
                <a:extLst>
                  <a:ext uri="{FF2B5EF4-FFF2-40B4-BE49-F238E27FC236}">
                    <a16:creationId xmlns:a16="http://schemas.microsoft.com/office/drawing/2014/main" xmlns="" id="{0E728BD4-849D-704F-8778-47D3D1E30D2D}"/>
                  </a:ext>
                </a:extLst>
              </p:cNvPr>
              <p:cNvSpPr/>
              <p:nvPr/>
            </p:nvSpPr>
            <p:spPr>
              <a:xfrm>
                <a:off x="-5618206" y="1625340"/>
                <a:ext cx="5682342" cy="5682342"/>
              </a:xfrm>
              <a:prstGeom prst="ellipse">
                <a:avLst/>
              </a:prstGeom>
              <a:solidFill>
                <a:srgbClr val="83D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xmlns="" id="{C640138E-A69B-6641-B46B-40AD69180F3C}"/>
                  </a:ext>
                </a:extLst>
              </p:cNvPr>
              <p:cNvPicPr>
                <a:picLocks noChangeAspect="1"/>
              </p:cNvPicPr>
              <p:nvPr/>
            </p:nvPicPr>
            <p:blipFill rotWithShape="1">
              <a:blip r:embed="rId6">
                <a:extLst>
                  <a:ext uri="{28A0092B-C50C-407E-A947-70E740481C1C}">
                    <a14:useLocalDpi xmlns:a14="http://schemas.microsoft.com/office/drawing/2010/main" val="0"/>
                  </a:ext>
                </a:extLst>
              </a:blip>
              <a:srcRect l="3446" r="4872" b="12473"/>
              <a:stretch/>
            </p:blipFill>
            <p:spPr>
              <a:xfrm>
                <a:off x="-5953495" y="1501335"/>
                <a:ext cx="6287603" cy="6002646"/>
              </a:xfrm>
              <a:prstGeom prst="rect">
                <a:avLst/>
              </a:prstGeom>
            </p:spPr>
          </p:pic>
        </p:grpSp>
        <p:grpSp>
          <p:nvGrpSpPr>
            <p:cNvPr id="28" name="Group 27">
              <a:extLst>
                <a:ext uri="{FF2B5EF4-FFF2-40B4-BE49-F238E27FC236}">
                  <a16:creationId xmlns:a16="http://schemas.microsoft.com/office/drawing/2014/main" xmlns="" id="{BF42F6E4-E268-1543-A936-927195A91DBE}"/>
                </a:ext>
              </a:extLst>
            </p:cNvPr>
            <p:cNvGrpSpPr/>
            <p:nvPr/>
          </p:nvGrpSpPr>
          <p:grpSpPr>
            <a:xfrm>
              <a:off x="629520" y="4019016"/>
              <a:ext cx="449242" cy="428882"/>
              <a:chOff x="-5953495" y="1501335"/>
              <a:chExt cx="6287603" cy="6002642"/>
            </a:xfrm>
          </p:grpSpPr>
          <p:sp>
            <p:nvSpPr>
              <p:cNvPr id="37" name="Oval 36">
                <a:extLst>
                  <a:ext uri="{FF2B5EF4-FFF2-40B4-BE49-F238E27FC236}">
                    <a16:creationId xmlns:a16="http://schemas.microsoft.com/office/drawing/2014/main" xmlns="" id="{CFC7A2C7-8AC0-C142-BF79-0303B3996466}"/>
                  </a:ext>
                </a:extLst>
              </p:cNvPr>
              <p:cNvSpPr/>
              <p:nvPr/>
            </p:nvSpPr>
            <p:spPr>
              <a:xfrm>
                <a:off x="-5618206" y="1625340"/>
                <a:ext cx="5682342" cy="5682342"/>
              </a:xfrm>
              <a:prstGeom prst="ellipse">
                <a:avLst/>
              </a:prstGeom>
              <a:solidFill>
                <a:srgbClr val="83D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xmlns="" id="{9AF49B67-D3CE-524D-A10A-05BACB3D3936}"/>
                  </a:ext>
                </a:extLst>
              </p:cNvPr>
              <p:cNvPicPr>
                <a:picLocks noChangeAspect="1"/>
              </p:cNvPicPr>
              <p:nvPr/>
            </p:nvPicPr>
            <p:blipFill rotWithShape="1">
              <a:blip r:embed="rId6">
                <a:extLst>
                  <a:ext uri="{28A0092B-C50C-407E-A947-70E740481C1C}">
                    <a14:useLocalDpi xmlns:a14="http://schemas.microsoft.com/office/drawing/2010/main" val="0"/>
                  </a:ext>
                </a:extLst>
              </a:blip>
              <a:srcRect l="3446" r="4872" b="12473"/>
              <a:stretch/>
            </p:blipFill>
            <p:spPr>
              <a:xfrm>
                <a:off x="-5953495" y="1501335"/>
                <a:ext cx="6287603" cy="6002642"/>
              </a:xfrm>
              <a:prstGeom prst="rect">
                <a:avLst/>
              </a:prstGeom>
            </p:spPr>
          </p:pic>
        </p:grpSp>
        <p:grpSp>
          <p:nvGrpSpPr>
            <p:cNvPr id="29" name="Group 28">
              <a:extLst>
                <a:ext uri="{FF2B5EF4-FFF2-40B4-BE49-F238E27FC236}">
                  <a16:creationId xmlns:a16="http://schemas.microsoft.com/office/drawing/2014/main" xmlns="" id="{183D0FD8-8E36-6949-819E-AC99E6B0250D}"/>
                </a:ext>
              </a:extLst>
            </p:cNvPr>
            <p:cNvGrpSpPr/>
            <p:nvPr/>
          </p:nvGrpSpPr>
          <p:grpSpPr>
            <a:xfrm>
              <a:off x="610231" y="4644668"/>
              <a:ext cx="449242" cy="428882"/>
              <a:chOff x="-5953495" y="1501335"/>
              <a:chExt cx="6287603" cy="6002646"/>
            </a:xfrm>
          </p:grpSpPr>
          <p:sp>
            <p:nvSpPr>
              <p:cNvPr id="35" name="Oval 34">
                <a:extLst>
                  <a:ext uri="{FF2B5EF4-FFF2-40B4-BE49-F238E27FC236}">
                    <a16:creationId xmlns:a16="http://schemas.microsoft.com/office/drawing/2014/main" xmlns="" id="{F85AE77B-96D2-2A42-9921-D6BE45B82E11}"/>
                  </a:ext>
                </a:extLst>
              </p:cNvPr>
              <p:cNvSpPr/>
              <p:nvPr/>
            </p:nvSpPr>
            <p:spPr>
              <a:xfrm>
                <a:off x="-5618206" y="1625340"/>
                <a:ext cx="5682342" cy="5682342"/>
              </a:xfrm>
              <a:prstGeom prst="ellipse">
                <a:avLst/>
              </a:prstGeom>
              <a:solidFill>
                <a:srgbClr val="83D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xmlns="" id="{783B41F6-3C1E-B04F-B0AE-6E81ACDABE93}"/>
                  </a:ext>
                </a:extLst>
              </p:cNvPr>
              <p:cNvPicPr>
                <a:picLocks noChangeAspect="1"/>
              </p:cNvPicPr>
              <p:nvPr/>
            </p:nvPicPr>
            <p:blipFill rotWithShape="1">
              <a:blip r:embed="rId6">
                <a:extLst>
                  <a:ext uri="{28A0092B-C50C-407E-A947-70E740481C1C}">
                    <a14:useLocalDpi xmlns:a14="http://schemas.microsoft.com/office/drawing/2010/main" val="0"/>
                  </a:ext>
                </a:extLst>
              </a:blip>
              <a:srcRect l="3446" r="4872" b="12473"/>
              <a:stretch/>
            </p:blipFill>
            <p:spPr>
              <a:xfrm>
                <a:off x="-5953495" y="1501335"/>
                <a:ext cx="6287603" cy="6002646"/>
              </a:xfrm>
              <a:prstGeom prst="rect">
                <a:avLst/>
              </a:prstGeom>
            </p:spPr>
          </p:pic>
        </p:grpSp>
        <p:sp>
          <p:nvSpPr>
            <p:cNvPr id="30" name="TextBox 29">
              <a:extLst>
                <a:ext uri="{FF2B5EF4-FFF2-40B4-BE49-F238E27FC236}">
                  <a16:creationId xmlns:a16="http://schemas.microsoft.com/office/drawing/2014/main" xmlns="" id="{14E8CABC-AF32-FC41-916B-551BCFE9246C}"/>
                </a:ext>
              </a:extLst>
            </p:cNvPr>
            <p:cNvSpPr txBox="1"/>
            <p:nvPr/>
          </p:nvSpPr>
          <p:spPr>
            <a:xfrm>
              <a:off x="1149342" y="4692835"/>
              <a:ext cx="4628587" cy="338554"/>
            </a:xfrm>
            <a:prstGeom prst="rect">
              <a:avLst/>
            </a:prstGeom>
            <a:noFill/>
          </p:spPr>
          <p:txBody>
            <a:bodyPr wrap="square" rtlCol="0">
              <a:spAutoFit/>
            </a:bodyPr>
            <a:lstStyle/>
            <a:p>
              <a:r>
                <a:rPr lang="en-US" sz="1600" dirty="0">
                  <a:solidFill>
                    <a:srgbClr val="0E3653"/>
                  </a:solidFill>
                  <a:latin typeface="Roboto" charset="0"/>
                  <a:ea typeface="Roboto" charset="0"/>
                  <a:cs typeface="Roboto" charset="0"/>
                </a:rPr>
                <a:t>Cloud-enabled for elastic scalability.</a:t>
              </a:r>
            </a:p>
          </p:txBody>
        </p:sp>
        <p:grpSp>
          <p:nvGrpSpPr>
            <p:cNvPr id="31" name="Group 30">
              <a:extLst>
                <a:ext uri="{FF2B5EF4-FFF2-40B4-BE49-F238E27FC236}">
                  <a16:creationId xmlns:a16="http://schemas.microsoft.com/office/drawing/2014/main" xmlns="" id="{D539D240-0D3B-EB4B-A8CE-0504A4846ED7}"/>
                </a:ext>
              </a:extLst>
            </p:cNvPr>
            <p:cNvGrpSpPr/>
            <p:nvPr/>
          </p:nvGrpSpPr>
          <p:grpSpPr>
            <a:xfrm>
              <a:off x="618081" y="2767712"/>
              <a:ext cx="449242" cy="428882"/>
              <a:chOff x="-5953495" y="1501335"/>
              <a:chExt cx="6287603" cy="6002646"/>
            </a:xfrm>
          </p:grpSpPr>
          <p:sp>
            <p:nvSpPr>
              <p:cNvPr id="33" name="Oval 32">
                <a:extLst>
                  <a:ext uri="{FF2B5EF4-FFF2-40B4-BE49-F238E27FC236}">
                    <a16:creationId xmlns:a16="http://schemas.microsoft.com/office/drawing/2014/main" xmlns="" id="{AA8BF495-BDE0-004E-B650-55625CAEA51B}"/>
                  </a:ext>
                </a:extLst>
              </p:cNvPr>
              <p:cNvSpPr/>
              <p:nvPr/>
            </p:nvSpPr>
            <p:spPr>
              <a:xfrm>
                <a:off x="-5618206" y="1625340"/>
                <a:ext cx="5682342" cy="5682342"/>
              </a:xfrm>
              <a:prstGeom prst="ellipse">
                <a:avLst/>
              </a:prstGeom>
              <a:solidFill>
                <a:srgbClr val="83D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xmlns="" id="{014C4D84-634C-BB41-ABBE-CAD5E486BA7B}"/>
                  </a:ext>
                </a:extLst>
              </p:cNvPr>
              <p:cNvPicPr>
                <a:picLocks noChangeAspect="1"/>
              </p:cNvPicPr>
              <p:nvPr/>
            </p:nvPicPr>
            <p:blipFill rotWithShape="1">
              <a:blip r:embed="rId6">
                <a:extLst>
                  <a:ext uri="{28A0092B-C50C-407E-A947-70E740481C1C}">
                    <a14:useLocalDpi xmlns:a14="http://schemas.microsoft.com/office/drawing/2010/main" val="0"/>
                  </a:ext>
                </a:extLst>
              </a:blip>
              <a:srcRect l="3446" r="4872" b="12473"/>
              <a:stretch/>
            </p:blipFill>
            <p:spPr>
              <a:xfrm>
                <a:off x="-5953495" y="1501335"/>
                <a:ext cx="6287603" cy="6002646"/>
              </a:xfrm>
              <a:prstGeom prst="rect">
                <a:avLst/>
              </a:prstGeom>
            </p:spPr>
          </p:pic>
        </p:grpSp>
        <p:sp>
          <p:nvSpPr>
            <p:cNvPr id="32" name="TextBox 31">
              <a:extLst>
                <a:ext uri="{FF2B5EF4-FFF2-40B4-BE49-F238E27FC236}">
                  <a16:creationId xmlns:a16="http://schemas.microsoft.com/office/drawing/2014/main" xmlns="" id="{A3059A84-704F-1F41-A652-25BDDF1442FB}"/>
                </a:ext>
              </a:extLst>
            </p:cNvPr>
            <p:cNvSpPr txBox="1"/>
            <p:nvPr/>
          </p:nvSpPr>
          <p:spPr>
            <a:xfrm>
              <a:off x="1149342" y="2813797"/>
              <a:ext cx="4628587" cy="338554"/>
            </a:xfrm>
            <a:prstGeom prst="rect">
              <a:avLst/>
            </a:prstGeom>
            <a:noFill/>
          </p:spPr>
          <p:txBody>
            <a:bodyPr wrap="square" rtlCol="0">
              <a:spAutoFit/>
            </a:bodyPr>
            <a:lstStyle/>
            <a:p>
              <a:r>
                <a:rPr lang="en-US" sz="1600" dirty="0">
                  <a:solidFill>
                    <a:srgbClr val="0E3653"/>
                  </a:solidFill>
                  <a:latin typeface="Roboto" charset="0"/>
                  <a:ea typeface="Roboto" charset="0"/>
                  <a:cs typeface="Roboto" charset="0"/>
                </a:rPr>
                <a:t>Capable of completing semantic linking.</a:t>
              </a:r>
            </a:p>
          </p:txBody>
        </p:sp>
      </p:grpSp>
      <p:pic>
        <p:nvPicPr>
          <p:cNvPr id="45" name="Picture 44">
            <a:extLst>
              <a:ext uri="{FF2B5EF4-FFF2-40B4-BE49-F238E27FC236}">
                <a16:creationId xmlns:a16="http://schemas.microsoft.com/office/drawing/2014/main" xmlns="" id="{6A91F9AA-2F19-F04B-A103-F2DC6E8062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0051" y="1914378"/>
            <a:ext cx="4718794" cy="3810426"/>
          </a:xfrm>
          <a:prstGeom prst="rect">
            <a:avLst/>
          </a:prstGeom>
        </p:spPr>
      </p:pic>
    </p:spTree>
    <p:extLst>
      <p:ext uri="{BB962C8B-B14F-4D97-AF65-F5344CB8AC3E}">
        <p14:creationId xmlns:p14="http://schemas.microsoft.com/office/powerpoint/2010/main" val="2313677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69824" y="6080109"/>
            <a:ext cx="10777927" cy="276241"/>
            <a:chOff x="419725" y="6075132"/>
            <a:chExt cx="10777927" cy="276241"/>
          </a:xfrm>
        </p:grpSpPr>
        <p:cxnSp>
          <p:nvCxnSpPr>
            <p:cNvPr id="5" name="Straight Connector 4"/>
            <p:cNvCxnSpPr/>
            <p:nvPr/>
          </p:nvCxnSpPr>
          <p:spPr>
            <a:xfrm>
              <a:off x="419725" y="6351373"/>
              <a:ext cx="10777927" cy="0"/>
            </a:xfrm>
            <a:prstGeom prst="line">
              <a:avLst/>
            </a:prstGeom>
            <a:ln>
              <a:solidFill>
                <a:srgbClr val="0E3653"/>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41205" y="6075132"/>
              <a:ext cx="0" cy="276241"/>
            </a:xfrm>
            <a:prstGeom prst="line">
              <a:avLst/>
            </a:prstGeom>
            <a:ln>
              <a:solidFill>
                <a:srgbClr val="0E3653"/>
              </a:solidFill>
            </a:ln>
          </p:spPr>
          <p:style>
            <a:lnRef idx="1">
              <a:schemeClr val="accent1"/>
            </a:lnRef>
            <a:fillRef idx="0">
              <a:schemeClr val="accent1"/>
            </a:fillRef>
            <a:effectRef idx="0">
              <a:schemeClr val="accent1"/>
            </a:effectRef>
            <a:fontRef idx="minor">
              <a:schemeClr val="tx1"/>
            </a:fontRef>
          </p:style>
        </p:cxnSp>
      </p:grpSp>
      <p:sp>
        <p:nvSpPr>
          <p:cNvPr id="16" name="Slide Number Placeholder 15"/>
          <p:cNvSpPr>
            <a:spLocks noGrp="1"/>
          </p:cNvSpPr>
          <p:nvPr>
            <p:ph type="sldNum" sz="quarter" idx="12"/>
          </p:nvPr>
        </p:nvSpPr>
        <p:spPr>
          <a:xfrm>
            <a:off x="9000343" y="6169984"/>
            <a:ext cx="2743200" cy="365125"/>
          </a:xfrm>
        </p:spPr>
        <p:txBody>
          <a:bodyPr/>
          <a:lstStyle/>
          <a:p>
            <a:fld id="{9966E8C8-968E-B746-9220-53530F707632}" type="slidenum">
              <a:rPr lang="en-US" smtClean="0">
                <a:solidFill>
                  <a:schemeClr val="tx2">
                    <a:lumMod val="50000"/>
                  </a:schemeClr>
                </a:solidFill>
              </a:rPr>
              <a:t>12</a:t>
            </a:fld>
            <a:endParaRPr lang="en-US" dirty="0">
              <a:solidFill>
                <a:schemeClr val="tx2">
                  <a:lumMod val="50000"/>
                </a:schemeClr>
              </a:solidFill>
            </a:endParaRPr>
          </a:p>
        </p:txBody>
      </p:sp>
      <p:pic>
        <p:nvPicPr>
          <p:cNvPr id="18" name="Picture 17" descr="Macintosh HD:Users:bryansmith:Dropbox:ThinkData:Design:Development:Design:Assets:think_data_logo.png"/>
          <p:cNvPicPr/>
          <p:nvPr/>
        </p:nvPicPr>
        <p:blipFill>
          <a:blip r:embed="rId3">
            <a:extLst>
              <a:ext uri="{28A0092B-C50C-407E-A947-70E740481C1C}">
                <a14:useLocalDpi xmlns:a14="http://schemas.microsoft.com/office/drawing/2010/main" val="0"/>
              </a:ext>
            </a:extLst>
          </a:blip>
          <a:srcRect/>
          <a:stretch>
            <a:fillRect/>
          </a:stretch>
        </p:blipFill>
        <p:spPr bwMode="auto">
          <a:xfrm>
            <a:off x="9397186" y="413739"/>
            <a:ext cx="2207811" cy="411259"/>
          </a:xfrm>
          <a:prstGeom prst="rect">
            <a:avLst/>
          </a:prstGeom>
          <a:noFill/>
          <a:ln>
            <a:noFill/>
          </a:ln>
        </p:spPr>
      </p:pic>
      <p:sp>
        <p:nvSpPr>
          <p:cNvPr id="20" name="Parallelogram 19"/>
          <p:cNvSpPr/>
          <p:nvPr/>
        </p:nvSpPr>
        <p:spPr>
          <a:xfrm>
            <a:off x="-4934" y="0"/>
            <a:ext cx="9402119" cy="989351"/>
          </a:xfrm>
          <a:custGeom>
            <a:avLst/>
            <a:gdLst>
              <a:gd name="connsiteX0" fmla="*/ 0 w 10139597"/>
              <a:gd name="connsiteY0" fmla="*/ 989351 h 989351"/>
              <a:gd name="connsiteX1" fmla="*/ 1118907 w 10139597"/>
              <a:gd name="connsiteY1" fmla="*/ 0 h 989351"/>
              <a:gd name="connsiteX2" fmla="*/ 10139597 w 10139597"/>
              <a:gd name="connsiteY2" fmla="*/ 0 h 989351"/>
              <a:gd name="connsiteX3" fmla="*/ 9020690 w 10139597"/>
              <a:gd name="connsiteY3" fmla="*/ 989351 h 989351"/>
              <a:gd name="connsiteX4" fmla="*/ 0 w 10139597"/>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7903733 w 9022640"/>
              <a:gd name="connsiteY3" fmla="*/ 989351 h 989351"/>
              <a:gd name="connsiteX4" fmla="*/ 0 w 9022640"/>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8348591 w 9022640"/>
              <a:gd name="connsiteY3" fmla="*/ 989351 h 989351"/>
              <a:gd name="connsiteX4" fmla="*/ 0 w 9022640"/>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8213785 w 9022640"/>
              <a:gd name="connsiteY3" fmla="*/ 989351 h 989351"/>
              <a:gd name="connsiteX4" fmla="*/ 0 w 9022640"/>
              <a:gd name="connsiteY4" fmla="*/ 989351 h 98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2640" h="989351">
                <a:moveTo>
                  <a:pt x="0" y="989351"/>
                </a:moveTo>
                <a:lnTo>
                  <a:pt x="1950" y="0"/>
                </a:lnTo>
                <a:lnTo>
                  <a:pt x="9022640" y="0"/>
                </a:lnTo>
                <a:lnTo>
                  <a:pt x="8213785" y="989351"/>
                </a:lnTo>
                <a:lnTo>
                  <a:pt x="0" y="989351"/>
                </a:lnTo>
                <a:close/>
              </a:path>
            </a:pathLst>
          </a:custGeom>
          <a:gradFill>
            <a:gsLst>
              <a:gs pos="37000">
                <a:srgbClr val="0E3653"/>
              </a:gs>
              <a:gs pos="100000">
                <a:srgbClr val="5597C5"/>
              </a:gs>
            </a:gsLst>
            <a:lin ang="2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r>
              <a:rPr lang="en-CA" sz="2400" dirty="0" smtClean="0">
                <a:solidFill>
                  <a:schemeClr val="bg1">
                    <a:lumMod val="95000"/>
                  </a:schemeClr>
                </a:solidFill>
                <a:latin typeface="Roboto Light" charset="0"/>
                <a:ea typeface="Roboto Light" charset="0"/>
                <a:cs typeface="Roboto Light" charset="0"/>
              </a:rPr>
              <a:t>Scale up your AI Capabilities</a:t>
            </a:r>
            <a:endParaRPr lang="en-US" sz="2400" dirty="0">
              <a:solidFill>
                <a:schemeClr val="bg1">
                  <a:lumMod val="95000"/>
                </a:schemeClr>
              </a:solidFill>
              <a:latin typeface="Roboto Light" charset="0"/>
              <a:ea typeface="Roboto Light" charset="0"/>
              <a:cs typeface="Roboto Light" charset="0"/>
            </a:endParaRPr>
          </a:p>
        </p:txBody>
      </p: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1099" t="-12849" r="19535"/>
          <a:stretch/>
        </p:blipFill>
        <p:spPr>
          <a:xfrm>
            <a:off x="376888" y="6115270"/>
            <a:ext cx="903803" cy="192722"/>
          </a:xfrm>
          <a:prstGeom prst="rect">
            <a:avLst/>
          </a:prstGeom>
        </p:spPr>
      </p:pic>
      <p:sp>
        <p:nvSpPr>
          <p:cNvPr id="26" name="TextBox 25"/>
          <p:cNvSpPr txBox="1"/>
          <p:nvPr/>
        </p:nvSpPr>
        <p:spPr>
          <a:xfrm>
            <a:off x="327036" y="6476511"/>
            <a:ext cx="1601721" cy="215444"/>
          </a:xfrm>
          <a:prstGeom prst="rect">
            <a:avLst/>
          </a:prstGeom>
          <a:noFill/>
        </p:spPr>
        <p:txBody>
          <a:bodyPr wrap="none" rtlCol="0">
            <a:spAutoFit/>
          </a:bodyPr>
          <a:lstStyle/>
          <a:p>
            <a:r>
              <a:rPr lang="en-US" sz="800">
                <a:solidFill>
                  <a:schemeClr val="tx2">
                    <a:lumMod val="50000"/>
                  </a:schemeClr>
                </a:solidFill>
                <a:latin typeface="Roboto Light" charset="0"/>
                <a:ea typeface="Roboto Light" charset="0"/>
                <a:cs typeface="Roboto Light" charset="0"/>
              </a:rPr>
              <a:t>http://</a:t>
            </a:r>
            <a:r>
              <a:rPr lang="en-US" sz="800" dirty="0" err="1">
                <a:solidFill>
                  <a:schemeClr val="tx2">
                    <a:lumMod val="50000"/>
                  </a:schemeClr>
                </a:solidFill>
                <a:latin typeface="Roboto Light" charset="0"/>
                <a:ea typeface="Roboto Light" charset="0"/>
                <a:cs typeface="Roboto Light" charset="0"/>
              </a:rPr>
              <a:t>namara.io</a:t>
            </a:r>
            <a:r>
              <a:rPr lang="en-US" sz="800" dirty="0">
                <a:solidFill>
                  <a:schemeClr val="tx2">
                    <a:lumMod val="50000"/>
                  </a:schemeClr>
                </a:solidFill>
                <a:latin typeface="Roboto Light" charset="0"/>
                <a:ea typeface="Roboto Light" charset="0"/>
                <a:cs typeface="Roboto Light" charset="0"/>
              </a:rPr>
              <a:t>/insights/blog/</a:t>
            </a:r>
          </a:p>
        </p:txBody>
      </p:sp>
      <p:sp>
        <p:nvSpPr>
          <p:cNvPr id="27" name="TextBox 26"/>
          <p:cNvSpPr txBox="1"/>
          <p:nvPr/>
        </p:nvSpPr>
        <p:spPr>
          <a:xfrm>
            <a:off x="167071" y="1109511"/>
            <a:ext cx="9230114" cy="584776"/>
          </a:xfrm>
          <a:prstGeom prst="rect">
            <a:avLst/>
          </a:prstGeom>
          <a:noFill/>
        </p:spPr>
        <p:txBody>
          <a:bodyPr wrap="square" rtlCol="0">
            <a:spAutoFit/>
          </a:bodyPr>
          <a:lstStyle/>
          <a:p>
            <a:r>
              <a:rPr lang="en-US" sz="1600" dirty="0" smtClean="0">
                <a:solidFill>
                  <a:srgbClr val="0E3653"/>
                </a:solidFill>
                <a:latin typeface="Roboto Light" charset="0"/>
                <a:ea typeface="Roboto Light" charset="0"/>
                <a:cs typeface="Roboto Light" charset="0"/>
              </a:rPr>
              <a:t>The path to responsive AI involves reimagining how we generate and use data, but also how we deploy these data products to the people who can use them to make decisions</a:t>
            </a:r>
            <a:endParaRPr lang="en-US" sz="1600" dirty="0">
              <a:solidFill>
                <a:srgbClr val="0E3653"/>
              </a:solidFill>
              <a:latin typeface="Roboto Light" charset="0"/>
              <a:ea typeface="Roboto Light" charset="0"/>
              <a:cs typeface="Roboto Light" charset="0"/>
            </a:endParaRPr>
          </a:p>
        </p:txBody>
      </p:sp>
      <p:grpSp>
        <p:nvGrpSpPr>
          <p:cNvPr id="2" name="Group 1"/>
          <p:cNvGrpSpPr/>
          <p:nvPr/>
        </p:nvGrpSpPr>
        <p:grpSpPr>
          <a:xfrm>
            <a:off x="581922" y="1948708"/>
            <a:ext cx="4718794" cy="3810426"/>
            <a:chOff x="581922" y="1948708"/>
            <a:chExt cx="4718794" cy="3810426"/>
          </a:xfrm>
        </p:grpSpPr>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440" y="2044906"/>
              <a:ext cx="4381555" cy="2738471"/>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922" y="1948708"/>
              <a:ext cx="4718794" cy="3810426"/>
            </a:xfrm>
            <a:prstGeom prst="rect">
              <a:avLst/>
            </a:prstGeom>
          </p:spPr>
        </p:pic>
      </p:grpSp>
      <p:pic>
        <p:nvPicPr>
          <p:cNvPr id="138" name="Picture 137"/>
          <p:cNvPicPr>
            <a:picLocks noChangeAspect="1"/>
          </p:cNvPicPr>
          <p:nvPr/>
        </p:nvPicPr>
        <p:blipFill>
          <a:blip r:embed="rId7">
            <a:extLst>
              <a:ext uri="{BEBA8EAE-BF5A-486C-A8C5-ECC9F3942E4B}">
                <a14:imgProps xmlns:a14="http://schemas.microsoft.com/office/drawing/2010/main">
                  <a14:imgLayer r:embed="rId8">
                    <a14:imgEffect>
                      <a14:backgroundRemoval t="5000" b="90000" l="3103" r="92601">
                        <a14:foregroundMark x1="32220" y1="19167" x2="32220" y2="19167"/>
                        <a14:foregroundMark x1="41289" y1="24167" x2="41289" y2="24167"/>
                        <a14:foregroundMark x1="48210" y1="23333" x2="48210" y2="23333"/>
                        <a14:foregroundMark x1="58950" y1="15000" x2="58950" y2="15000"/>
                        <a14:foregroundMark x1="63962" y1="23333" x2="63962" y2="23333"/>
                        <a14:foregroundMark x1="73986" y1="26667" x2="73986" y2="26667"/>
                        <a14:foregroundMark x1="32220" y1="76667" x2="32220" y2="76667"/>
                        <a14:foregroundMark x1="36038" y1="60833" x2="36038" y2="60833"/>
                        <a14:foregroundMark x1="45107" y1="68333" x2="45107" y2="68333"/>
                        <a14:foregroundMark x1="53699" y1="59167" x2="53699" y2="59167"/>
                        <a14:foregroundMark x1="59189" y1="64167" x2="59189" y2="64167"/>
                        <a14:foregroundMark x1="64439" y1="59167" x2="64439" y2="59167"/>
                        <a14:foregroundMark x1="69690" y1="66667" x2="69690" y2="66667"/>
                        <a14:foregroundMark x1="80430" y1="60000" x2="80430" y2="60000"/>
                        <a14:foregroundMark x1="85680" y1="62500" x2="85680" y2="62500"/>
                        <a14:foregroundMark x1="18616" y1="40000" x2="18616" y2="40000"/>
                      </a14:backgroundRemoval>
                    </a14:imgEffect>
                  </a14:imgLayer>
                </a14:imgProps>
              </a:ext>
              <a:ext uri="{28A0092B-C50C-407E-A947-70E740481C1C}">
                <a14:useLocalDpi xmlns:a14="http://schemas.microsoft.com/office/drawing/2010/main" val="0"/>
              </a:ext>
            </a:extLst>
          </a:blip>
          <a:stretch>
            <a:fillRect/>
          </a:stretch>
        </p:blipFill>
        <p:spPr>
          <a:xfrm>
            <a:off x="7335707" y="5508261"/>
            <a:ext cx="875965" cy="250873"/>
          </a:xfrm>
          <a:prstGeom prst="rect">
            <a:avLst/>
          </a:prstGeom>
        </p:spPr>
      </p:pic>
      <p:sp>
        <p:nvSpPr>
          <p:cNvPr id="142" name="TextBox 141"/>
          <p:cNvSpPr txBox="1"/>
          <p:nvPr/>
        </p:nvSpPr>
        <p:spPr>
          <a:xfrm>
            <a:off x="5654727" y="2699431"/>
            <a:ext cx="5426063" cy="1815882"/>
          </a:xfrm>
          <a:prstGeom prst="rect">
            <a:avLst/>
          </a:prstGeom>
          <a:noFill/>
        </p:spPr>
        <p:txBody>
          <a:bodyPr wrap="square" rtlCol="0">
            <a:spAutoFit/>
          </a:bodyPr>
          <a:lstStyle/>
          <a:p>
            <a:pPr marL="285750" indent="-285750">
              <a:buFontTx/>
              <a:buChar char="-"/>
            </a:pPr>
            <a:r>
              <a:rPr lang="en-CA" sz="1600" dirty="0" smtClean="0">
                <a:solidFill>
                  <a:srgbClr val="0E3653"/>
                </a:solidFill>
                <a:latin typeface="Roboto Light" charset="0"/>
                <a:ea typeface="Roboto Light" charset="0"/>
                <a:cs typeface="Roboto Light" charset="0"/>
              </a:rPr>
              <a:t>Increase data literacy at every level</a:t>
            </a:r>
            <a:endParaRPr lang="en-CA" sz="1600" dirty="0">
              <a:solidFill>
                <a:srgbClr val="0E3653"/>
              </a:solidFill>
              <a:latin typeface="Roboto Light" charset="0"/>
              <a:ea typeface="Roboto Light" charset="0"/>
              <a:cs typeface="Roboto Light" charset="0"/>
            </a:endParaRPr>
          </a:p>
          <a:p>
            <a:pPr marL="285750" indent="-285750">
              <a:buFont typeface=".AppleSystemUIFont" charset="-120"/>
              <a:buChar char="-"/>
            </a:pPr>
            <a:r>
              <a:rPr lang="en-CA" sz="1600" dirty="0" smtClean="0">
                <a:solidFill>
                  <a:srgbClr val="0E3653"/>
                </a:solidFill>
                <a:latin typeface="Roboto Light" charset="0"/>
                <a:ea typeface="Roboto Light" charset="0"/>
                <a:cs typeface="Roboto Light" charset="0"/>
              </a:rPr>
              <a:t>Collect and disseminate information quickly</a:t>
            </a:r>
            <a:endParaRPr lang="en-CA" sz="1600" dirty="0">
              <a:solidFill>
                <a:srgbClr val="0E3653"/>
              </a:solidFill>
              <a:latin typeface="Roboto Light" charset="0"/>
              <a:ea typeface="Roboto Light" charset="0"/>
              <a:cs typeface="Roboto Light" charset="0"/>
            </a:endParaRPr>
          </a:p>
          <a:p>
            <a:pPr marL="285750" indent="-285750">
              <a:buFont typeface=".AppleSystemUIFont" charset="-120"/>
              <a:buChar char="-"/>
            </a:pPr>
            <a:r>
              <a:rPr lang="en-CA" sz="1600" dirty="0" smtClean="0">
                <a:solidFill>
                  <a:srgbClr val="0E3653"/>
                </a:solidFill>
                <a:latin typeface="Roboto Light" charset="0"/>
                <a:ea typeface="Roboto Light" charset="0"/>
                <a:cs typeface="Roboto Light" charset="0"/>
              </a:rPr>
              <a:t>Empower the school of public service to ask questions and have the ability to answer them quickly</a:t>
            </a:r>
            <a:endParaRPr lang="en-CA" sz="1600" dirty="0">
              <a:solidFill>
                <a:srgbClr val="0E3653"/>
              </a:solidFill>
              <a:latin typeface="Roboto Light" charset="0"/>
              <a:ea typeface="Roboto Light" charset="0"/>
              <a:cs typeface="Roboto Light" charset="0"/>
            </a:endParaRPr>
          </a:p>
          <a:p>
            <a:pPr marL="285750" indent="-285750">
              <a:buFont typeface=".AppleSystemUIFont" charset="-120"/>
              <a:buChar char="-"/>
            </a:pPr>
            <a:r>
              <a:rPr lang="en-CA" sz="1600" dirty="0" smtClean="0">
                <a:solidFill>
                  <a:srgbClr val="0E3653"/>
                </a:solidFill>
                <a:latin typeface="Roboto Light" charset="0"/>
                <a:ea typeface="Roboto Light" charset="0"/>
                <a:cs typeface="Roboto Light" charset="0"/>
              </a:rPr>
              <a:t>Enable policy analysts to make sense of what the system is doing and how it corresponds to strategic goals</a:t>
            </a:r>
            <a:endParaRPr lang="en-CA" sz="1600" dirty="0">
              <a:solidFill>
                <a:srgbClr val="0E3653"/>
              </a:solidFill>
              <a:latin typeface="Roboto Light" charset="0"/>
              <a:ea typeface="Roboto Light" charset="0"/>
              <a:cs typeface="Roboto Light" charset="0"/>
            </a:endParaRPr>
          </a:p>
        </p:txBody>
      </p:sp>
      <p:sp>
        <p:nvSpPr>
          <p:cNvPr id="28" name="TextBox 27">
            <a:extLst>
              <a:ext uri="{FF2B5EF4-FFF2-40B4-BE49-F238E27FC236}">
                <a16:creationId xmlns:a16="http://schemas.microsoft.com/office/drawing/2014/main" xmlns="" id="{A026CDA6-7A98-C641-9F15-69036C7A8804}"/>
              </a:ext>
            </a:extLst>
          </p:cNvPr>
          <p:cNvSpPr txBox="1"/>
          <p:nvPr/>
        </p:nvSpPr>
        <p:spPr>
          <a:xfrm>
            <a:off x="1429404" y="6121536"/>
            <a:ext cx="2034232" cy="215444"/>
          </a:xfrm>
          <a:prstGeom prst="rect">
            <a:avLst/>
          </a:prstGeom>
          <a:noFill/>
        </p:spPr>
        <p:txBody>
          <a:bodyPr wrap="square" rtlCol="0">
            <a:spAutoFit/>
          </a:bodyPr>
          <a:lstStyle/>
          <a:p>
            <a:r>
              <a:rPr lang="en-US" sz="800" dirty="0">
                <a:solidFill>
                  <a:schemeClr val="tx2">
                    <a:lumMod val="50000"/>
                  </a:schemeClr>
                </a:solidFill>
                <a:latin typeface="Roboto Light" charset="0"/>
                <a:ea typeface="Roboto Light" charset="0"/>
                <a:cs typeface="Roboto Light" charset="0"/>
              </a:rPr>
              <a:t>Secure, collaborative data management.</a:t>
            </a:r>
          </a:p>
        </p:txBody>
      </p:sp>
      <p:sp>
        <p:nvSpPr>
          <p:cNvPr id="3" name="TextBox 2"/>
          <p:cNvSpPr txBox="1"/>
          <p:nvPr/>
        </p:nvSpPr>
        <p:spPr>
          <a:xfrm>
            <a:off x="5675543" y="4653023"/>
            <a:ext cx="184666" cy="369332"/>
          </a:xfrm>
          <a:prstGeom prst="rect">
            <a:avLst/>
          </a:prstGeom>
          <a:noFill/>
        </p:spPr>
        <p:txBody>
          <a:bodyPr wrap="none" rtlCol="0">
            <a:spAutoFit/>
          </a:bodyPr>
          <a:lstStyle/>
          <a:p>
            <a:endParaRPr lang="en-US" dirty="0"/>
          </a:p>
        </p:txBody>
      </p:sp>
      <p:sp>
        <p:nvSpPr>
          <p:cNvPr id="6" name="TextBox 5"/>
          <p:cNvSpPr txBox="1"/>
          <p:nvPr/>
        </p:nvSpPr>
        <p:spPr>
          <a:xfrm>
            <a:off x="6776915" y="4793299"/>
            <a:ext cx="2929257" cy="307777"/>
          </a:xfrm>
          <a:prstGeom prst="rect">
            <a:avLst/>
          </a:prstGeom>
          <a:noFill/>
        </p:spPr>
        <p:txBody>
          <a:bodyPr wrap="none" rtlCol="0">
            <a:spAutoFit/>
          </a:bodyPr>
          <a:lstStyle/>
          <a:p>
            <a:r>
              <a:rPr lang="en-US" sz="1400" dirty="0" smtClean="0">
                <a:latin typeface="Roboto Light"/>
                <a:cs typeface="Roboto Light"/>
              </a:rPr>
              <a:t>Trusted by Canada’s Leaders in AI</a:t>
            </a:r>
            <a:endParaRPr lang="en-US" sz="1400" dirty="0">
              <a:latin typeface="Roboto Light"/>
              <a:cs typeface="Roboto Light"/>
            </a:endParaRPr>
          </a:p>
        </p:txBody>
      </p:sp>
      <p:pic>
        <p:nvPicPr>
          <p:cNvPr id="7" name="Picture 6" descr="MaRS_logo_RGB-0-61-165_Onlin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12917" y="5250542"/>
            <a:ext cx="720000" cy="720000"/>
          </a:xfrm>
          <a:prstGeom prst="rect">
            <a:avLst/>
          </a:prstGeom>
        </p:spPr>
      </p:pic>
      <p:pic>
        <p:nvPicPr>
          <p:cNvPr id="10" name="Picture 9" descr="communitech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59396" y="5508261"/>
            <a:ext cx="1440000" cy="252660"/>
          </a:xfrm>
          <a:prstGeom prst="rect">
            <a:avLst/>
          </a:prstGeom>
        </p:spPr>
      </p:pic>
      <p:pic>
        <p:nvPicPr>
          <p:cNvPr id="11" name="Picture 10" descr="2000px-Canada_wordmark.svg.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72783" y="5484412"/>
            <a:ext cx="1080000" cy="254880"/>
          </a:xfrm>
          <a:prstGeom prst="rect">
            <a:avLst/>
          </a:prstGeom>
        </p:spPr>
      </p:pic>
      <p:sp>
        <p:nvSpPr>
          <p:cNvPr id="12" name="TextBox 11"/>
          <p:cNvSpPr txBox="1"/>
          <p:nvPr/>
        </p:nvSpPr>
        <p:spPr>
          <a:xfrm>
            <a:off x="5928485" y="2311625"/>
            <a:ext cx="3917434" cy="369332"/>
          </a:xfrm>
          <a:prstGeom prst="rect">
            <a:avLst/>
          </a:prstGeom>
          <a:noFill/>
        </p:spPr>
        <p:txBody>
          <a:bodyPr wrap="none" rtlCol="0">
            <a:spAutoFit/>
          </a:bodyPr>
          <a:lstStyle/>
          <a:p>
            <a:r>
              <a:rPr lang="en-US" dirty="0" smtClean="0"/>
              <a:t>A Learning Module for the Public Sector</a:t>
            </a:r>
            <a:endParaRPr lang="en-US" dirty="0"/>
          </a:p>
        </p:txBody>
      </p:sp>
    </p:spTree>
    <p:extLst>
      <p:ext uri="{BB962C8B-B14F-4D97-AF65-F5344CB8AC3E}">
        <p14:creationId xmlns:p14="http://schemas.microsoft.com/office/powerpoint/2010/main" val="2309622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104" cy="6858000"/>
          </a:xfrm>
          <a:prstGeom prst="rect">
            <a:avLst/>
          </a:prstGeom>
        </p:spPr>
      </p:pic>
      <p:pic>
        <p:nvPicPr>
          <p:cNvPr id="8" name="Picture 7" descr="Macintosh HD:Users:bryansmith:Dropbox:ThinkData:Design:Development:Design:Assets:think_data_logo.png"/>
          <p:cNvPicPr/>
          <p:nvPr/>
        </p:nvPicPr>
        <p:blipFill>
          <a:blip r:embed="rId3">
            <a:extLst>
              <a:ext uri="{28A0092B-C50C-407E-A947-70E740481C1C}">
                <a14:useLocalDpi xmlns:a14="http://schemas.microsoft.com/office/drawing/2010/main" val="0"/>
              </a:ext>
            </a:extLst>
          </a:blip>
          <a:srcRect/>
          <a:stretch>
            <a:fillRect/>
          </a:stretch>
        </p:blipFill>
        <p:spPr bwMode="auto">
          <a:xfrm>
            <a:off x="8570794" y="5793716"/>
            <a:ext cx="2889488" cy="538238"/>
          </a:xfrm>
          <a:prstGeom prst="rect">
            <a:avLst/>
          </a:prstGeom>
          <a:noFill/>
          <a:ln>
            <a:noFill/>
          </a:ln>
        </p:spPr>
      </p:pic>
      <p:sp>
        <p:nvSpPr>
          <p:cNvPr id="10" name="TextBox 9"/>
          <p:cNvSpPr txBox="1"/>
          <p:nvPr/>
        </p:nvSpPr>
        <p:spPr>
          <a:xfrm>
            <a:off x="1378423" y="2885447"/>
            <a:ext cx="4403678" cy="523220"/>
          </a:xfrm>
          <a:prstGeom prst="rect">
            <a:avLst/>
          </a:prstGeom>
          <a:noFill/>
        </p:spPr>
        <p:txBody>
          <a:bodyPr wrap="square" rtlCol="0">
            <a:spAutoFit/>
          </a:bodyPr>
          <a:lstStyle/>
          <a:p>
            <a:r>
              <a:rPr lang="en-US" sz="2800" dirty="0">
                <a:solidFill>
                  <a:srgbClr val="0E3653"/>
                </a:solidFill>
              </a:rPr>
              <a:t>Contact Us</a:t>
            </a:r>
          </a:p>
        </p:txBody>
      </p:sp>
      <p:cxnSp>
        <p:nvCxnSpPr>
          <p:cNvPr id="12" name="Straight Connector 11"/>
          <p:cNvCxnSpPr/>
          <p:nvPr/>
        </p:nvCxnSpPr>
        <p:spPr>
          <a:xfrm>
            <a:off x="1487605" y="3521122"/>
            <a:ext cx="2402006" cy="0"/>
          </a:xfrm>
          <a:prstGeom prst="line">
            <a:avLst/>
          </a:prstGeom>
          <a:ln>
            <a:solidFill>
              <a:srgbClr val="0E3653"/>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378424" y="3667837"/>
            <a:ext cx="2713130" cy="1354217"/>
          </a:xfrm>
          <a:prstGeom prst="rect">
            <a:avLst/>
          </a:prstGeom>
          <a:noFill/>
        </p:spPr>
        <p:txBody>
          <a:bodyPr wrap="square" rtlCol="0">
            <a:spAutoFit/>
          </a:bodyPr>
          <a:lstStyle/>
          <a:p>
            <a:r>
              <a:rPr lang="en-CA" sz="1600" b="1" dirty="0">
                <a:solidFill>
                  <a:srgbClr val="0E3653"/>
                </a:solidFill>
                <a:latin typeface="Roboto Light" charset="0"/>
                <a:ea typeface="Roboto Light" charset="0"/>
                <a:cs typeface="Roboto Light" charset="0"/>
              </a:rPr>
              <a:t>Toronto HQ</a:t>
            </a:r>
          </a:p>
          <a:p>
            <a:r>
              <a:rPr lang="en-CA" sz="1400" dirty="0">
                <a:solidFill>
                  <a:srgbClr val="0E3653"/>
                </a:solidFill>
                <a:latin typeface="Roboto Light" charset="0"/>
                <a:ea typeface="Roboto Light" charset="0"/>
                <a:cs typeface="Roboto Light" charset="0"/>
              </a:rPr>
              <a:t>141 Bathurst St. </a:t>
            </a:r>
          </a:p>
          <a:p>
            <a:r>
              <a:rPr lang="en-CA" sz="1400" dirty="0">
                <a:solidFill>
                  <a:srgbClr val="0E3653"/>
                </a:solidFill>
                <a:latin typeface="Roboto Light" charset="0"/>
                <a:ea typeface="Roboto Light" charset="0"/>
                <a:cs typeface="Roboto Light" charset="0"/>
              </a:rPr>
              <a:t>Toronto, ON M5V 2R2</a:t>
            </a:r>
          </a:p>
          <a:p>
            <a:r>
              <a:rPr lang="en-CA" sz="1400" dirty="0">
                <a:solidFill>
                  <a:srgbClr val="0E3653"/>
                </a:solidFill>
                <a:latin typeface="Roboto Light" charset="0"/>
                <a:ea typeface="Roboto Light" charset="0"/>
                <a:cs typeface="Roboto Light" charset="0"/>
              </a:rPr>
              <a:t>1(416)456-1446</a:t>
            </a:r>
          </a:p>
          <a:p>
            <a:endParaRPr lang="en-CA" sz="800" dirty="0">
              <a:solidFill>
                <a:srgbClr val="0E3653"/>
              </a:solidFill>
              <a:latin typeface="Roboto Light" charset="0"/>
              <a:ea typeface="Roboto Light" charset="0"/>
              <a:cs typeface="Roboto Light" charset="0"/>
            </a:endParaRPr>
          </a:p>
          <a:p>
            <a:r>
              <a:rPr lang="en-US" sz="1600" dirty="0" smtClean="0">
                <a:solidFill>
                  <a:srgbClr val="0E3653"/>
                </a:solidFill>
                <a:latin typeface="Roboto Light" charset="0"/>
                <a:ea typeface="Roboto Light" charset="0"/>
                <a:cs typeface="Roboto Light" charset="0"/>
                <a:hlinkClick r:id="rId4"/>
              </a:rPr>
              <a:t>lewis@</a:t>
            </a:r>
            <a:r>
              <a:rPr lang="en-US" sz="1600" dirty="0">
                <a:solidFill>
                  <a:srgbClr val="0E3653"/>
                </a:solidFill>
                <a:latin typeface="Roboto Light" charset="0"/>
                <a:ea typeface="Roboto Light" charset="0"/>
                <a:cs typeface="Roboto Light" charset="0"/>
                <a:hlinkClick r:id="rId4"/>
              </a:rPr>
              <a:t>thinkdataworks.com</a:t>
            </a:r>
            <a:endParaRPr lang="en-US" sz="1600" dirty="0">
              <a:solidFill>
                <a:srgbClr val="0E3653"/>
              </a:solidFill>
              <a:latin typeface="Roboto Light" charset="0"/>
              <a:ea typeface="Roboto Light" charset="0"/>
              <a:cs typeface="Roboto Light" charset="0"/>
            </a:endParaRPr>
          </a:p>
        </p:txBody>
      </p:sp>
      <p:sp>
        <p:nvSpPr>
          <p:cNvPr id="3" name="Rectangle 2"/>
          <p:cNvSpPr/>
          <p:nvPr/>
        </p:nvSpPr>
        <p:spPr>
          <a:xfrm>
            <a:off x="4814359" y="3667837"/>
            <a:ext cx="2562386" cy="1354217"/>
          </a:xfrm>
          <a:prstGeom prst="rect">
            <a:avLst/>
          </a:prstGeom>
        </p:spPr>
        <p:txBody>
          <a:bodyPr wrap="square">
            <a:spAutoFit/>
          </a:bodyPr>
          <a:lstStyle/>
          <a:p>
            <a:r>
              <a:rPr lang="en-CA" sz="1600" b="1" dirty="0">
                <a:solidFill>
                  <a:srgbClr val="0E3653"/>
                </a:solidFill>
                <a:latin typeface="Roboto Light" charset="0"/>
                <a:ea typeface="Roboto Light" charset="0"/>
                <a:cs typeface="Roboto Light" charset="0"/>
              </a:rPr>
              <a:t>London UK</a:t>
            </a:r>
          </a:p>
          <a:p>
            <a:r>
              <a:rPr lang="en-CA" sz="1400" dirty="0">
                <a:solidFill>
                  <a:srgbClr val="0E3653"/>
                </a:solidFill>
                <a:latin typeface="Roboto Light" charset="0"/>
                <a:ea typeface="Roboto Light" charset="0"/>
                <a:cs typeface="Roboto Light" charset="0"/>
              </a:rPr>
              <a:t>15 Bishopsgate</a:t>
            </a:r>
          </a:p>
          <a:p>
            <a:r>
              <a:rPr lang="en-CA" sz="1400" dirty="0">
                <a:solidFill>
                  <a:srgbClr val="0E3653"/>
                </a:solidFill>
                <a:latin typeface="Roboto Light" charset="0"/>
                <a:ea typeface="Roboto Light" charset="0"/>
                <a:cs typeface="Roboto Light" charset="0"/>
              </a:rPr>
              <a:t>London EC2N 3AR</a:t>
            </a:r>
          </a:p>
          <a:p>
            <a:r>
              <a:rPr lang="en-CA" sz="1400" dirty="0">
                <a:solidFill>
                  <a:srgbClr val="0E3653"/>
                </a:solidFill>
                <a:latin typeface="Roboto Light" charset="0"/>
                <a:ea typeface="Roboto Light" charset="0"/>
                <a:cs typeface="Roboto Light" charset="0"/>
              </a:rPr>
              <a:t>+44 7742 914146</a:t>
            </a:r>
          </a:p>
          <a:p>
            <a:endParaRPr lang="en-CA" sz="800" dirty="0">
              <a:solidFill>
                <a:srgbClr val="0E3653"/>
              </a:solidFill>
              <a:latin typeface="Roboto Light" charset="0"/>
              <a:ea typeface="Roboto Light" charset="0"/>
              <a:cs typeface="Roboto Light" charset="0"/>
            </a:endParaRPr>
          </a:p>
          <a:p>
            <a:r>
              <a:rPr lang="en-US" sz="1600" dirty="0">
                <a:solidFill>
                  <a:srgbClr val="0E3653"/>
                </a:solidFill>
                <a:latin typeface="Roboto Light" charset="0"/>
                <a:ea typeface="Roboto Light" charset="0"/>
                <a:cs typeface="Roboto Light" charset="0"/>
                <a:hlinkClick r:id="rId4"/>
              </a:rPr>
              <a:t>info@thinkdataworks.com</a:t>
            </a:r>
            <a:endParaRPr lang="en-US" sz="1600" dirty="0">
              <a:solidFill>
                <a:srgbClr val="0E3653"/>
              </a:solidFill>
              <a:latin typeface="Roboto Light" charset="0"/>
              <a:ea typeface="Roboto Light" charset="0"/>
              <a:cs typeface="Roboto Light" charset="0"/>
            </a:endParaRPr>
          </a:p>
        </p:txBody>
      </p:sp>
    </p:spTree>
    <p:extLst>
      <p:ext uri="{BB962C8B-B14F-4D97-AF65-F5344CB8AC3E}">
        <p14:creationId xmlns:p14="http://schemas.microsoft.com/office/powerpoint/2010/main" val="696519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69824" y="6080109"/>
            <a:ext cx="10777927" cy="276241"/>
            <a:chOff x="419725" y="6075132"/>
            <a:chExt cx="10777927" cy="276241"/>
          </a:xfrm>
        </p:grpSpPr>
        <p:cxnSp>
          <p:nvCxnSpPr>
            <p:cNvPr id="5" name="Straight Connector 4"/>
            <p:cNvCxnSpPr/>
            <p:nvPr/>
          </p:nvCxnSpPr>
          <p:spPr>
            <a:xfrm>
              <a:off x="419725" y="6351373"/>
              <a:ext cx="10777927" cy="0"/>
            </a:xfrm>
            <a:prstGeom prst="line">
              <a:avLst/>
            </a:prstGeom>
            <a:ln>
              <a:solidFill>
                <a:srgbClr val="0E3653"/>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41205" y="6075132"/>
              <a:ext cx="0" cy="276241"/>
            </a:xfrm>
            <a:prstGeom prst="line">
              <a:avLst/>
            </a:prstGeom>
            <a:ln>
              <a:solidFill>
                <a:srgbClr val="0E3653"/>
              </a:solidFill>
            </a:ln>
          </p:spPr>
          <p:style>
            <a:lnRef idx="1">
              <a:schemeClr val="accent1"/>
            </a:lnRef>
            <a:fillRef idx="0">
              <a:schemeClr val="accent1"/>
            </a:fillRef>
            <a:effectRef idx="0">
              <a:schemeClr val="accent1"/>
            </a:effectRef>
            <a:fontRef idx="minor">
              <a:schemeClr val="tx1"/>
            </a:fontRef>
          </p:style>
        </p:cxnSp>
      </p:grpSp>
      <p:sp>
        <p:nvSpPr>
          <p:cNvPr id="16" name="Slide Number Placeholder 15"/>
          <p:cNvSpPr>
            <a:spLocks noGrp="1"/>
          </p:cNvSpPr>
          <p:nvPr>
            <p:ph type="sldNum" sz="quarter" idx="12"/>
          </p:nvPr>
        </p:nvSpPr>
        <p:spPr>
          <a:xfrm>
            <a:off x="9000343" y="6169984"/>
            <a:ext cx="2743200" cy="365125"/>
          </a:xfrm>
        </p:spPr>
        <p:txBody>
          <a:bodyPr/>
          <a:lstStyle/>
          <a:p>
            <a:fld id="{9966E8C8-968E-B746-9220-53530F707632}" type="slidenum">
              <a:rPr lang="en-US" smtClean="0">
                <a:solidFill>
                  <a:schemeClr val="tx2">
                    <a:lumMod val="50000"/>
                  </a:schemeClr>
                </a:solidFill>
              </a:rPr>
              <a:t>2</a:t>
            </a:fld>
            <a:endParaRPr lang="en-US" dirty="0">
              <a:solidFill>
                <a:schemeClr val="tx2">
                  <a:lumMod val="50000"/>
                </a:schemeClr>
              </a:solidFill>
            </a:endParaRPr>
          </a:p>
        </p:txBody>
      </p:sp>
      <p:pic>
        <p:nvPicPr>
          <p:cNvPr id="18" name="Picture 17" descr="Macintosh HD:Users:bryansmith:Dropbox:ThinkData:Design:Development:Design:Assets:think_data_logo.png"/>
          <p:cNvPicPr/>
          <p:nvPr/>
        </p:nvPicPr>
        <p:blipFill>
          <a:blip r:embed="rId3">
            <a:extLst>
              <a:ext uri="{28A0092B-C50C-407E-A947-70E740481C1C}">
                <a14:useLocalDpi xmlns:a14="http://schemas.microsoft.com/office/drawing/2010/main" val="0"/>
              </a:ext>
            </a:extLst>
          </a:blip>
          <a:srcRect/>
          <a:stretch>
            <a:fillRect/>
          </a:stretch>
        </p:blipFill>
        <p:spPr bwMode="auto">
          <a:xfrm>
            <a:off x="9397186" y="413739"/>
            <a:ext cx="2207811" cy="411259"/>
          </a:xfrm>
          <a:prstGeom prst="rect">
            <a:avLst/>
          </a:prstGeom>
          <a:noFill/>
          <a:ln>
            <a:noFill/>
          </a:ln>
        </p:spPr>
      </p:pic>
      <p:sp>
        <p:nvSpPr>
          <p:cNvPr id="20" name="Parallelogram 19"/>
          <p:cNvSpPr/>
          <p:nvPr/>
        </p:nvSpPr>
        <p:spPr>
          <a:xfrm>
            <a:off x="-4934" y="0"/>
            <a:ext cx="9402119" cy="989351"/>
          </a:xfrm>
          <a:custGeom>
            <a:avLst/>
            <a:gdLst>
              <a:gd name="connsiteX0" fmla="*/ 0 w 10139597"/>
              <a:gd name="connsiteY0" fmla="*/ 989351 h 989351"/>
              <a:gd name="connsiteX1" fmla="*/ 1118907 w 10139597"/>
              <a:gd name="connsiteY1" fmla="*/ 0 h 989351"/>
              <a:gd name="connsiteX2" fmla="*/ 10139597 w 10139597"/>
              <a:gd name="connsiteY2" fmla="*/ 0 h 989351"/>
              <a:gd name="connsiteX3" fmla="*/ 9020690 w 10139597"/>
              <a:gd name="connsiteY3" fmla="*/ 989351 h 989351"/>
              <a:gd name="connsiteX4" fmla="*/ 0 w 10139597"/>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7903733 w 9022640"/>
              <a:gd name="connsiteY3" fmla="*/ 989351 h 989351"/>
              <a:gd name="connsiteX4" fmla="*/ 0 w 9022640"/>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8348591 w 9022640"/>
              <a:gd name="connsiteY3" fmla="*/ 989351 h 989351"/>
              <a:gd name="connsiteX4" fmla="*/ 0 w 9022640"/>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8213785 w 9022640"/>
              <a:gd name="connsiteY3" fmla="*/ 989351 h 989351"/>
              <a:gd name="connsiteX4" fmla="*/ 0 w 9022640"/>
              <a:gd name="connsiteY4" fmla="*/ 989351 h 98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2640" h="989351">
                <a:moveTo>
                  <a:pt x="0" y="989351"/>
                </a:moveTo>
                <a:lnTo>
                  <a:pt x="1950" y="0"/>
                </a:lnTo>
                <a:lnTo>
                  <a:pt x="9022640" y="0"/>
                </a:lnTo>
                <a:lnTo>
                  <a:pt x="8213785" y="989351"/>
                </a:lnTo>
                <a:lnTo>
                  <a:pt x="0" y="989351"/>
                </a:lnTo>
                <a:close/>
              </a:path>
            </a:pathLst>
          </a:custGeom>
          <a:gradFill>
            <a:gsLst>
              <a:gs pos="37000">
                <a:srgbClr val="0E3653"/>
              </a:gs>
              <a:gs pos="100000">
                <a:srgbClr val="5597C5"/>
              </a:gs>
            </a:gsLst>
            <a:lin ang="2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r>
              <a:rPr lang="en-US" sz="2400" dirty="0" smtClean="0">
                <a:solidFill>
                  <a:schemeClr val="bg1">
                    <a:lumMod val="95000"/>
                  </a:schemeClr>
                </a:solidFill>
                <a:latin typeface="Roboto Light" charset="0"/>
                <a:ea typeface="Roboto Light" charset="0"/>
                <a:cs typeface="Roboto Light" charset="0"/>
              </a:rPr>
              <a:t>Main Takeaways</a:t>
            </a:r>
            <a:endParaRPr lang="en-US" sz="2400" dirty="0">
              <a:solidFill>
                <a:schemeClr val="bg1">
                  <a:lumMod val="95000"/>
                </a:schemeClr>
              </a:solidFill>
              <a:latin typeface="Roboto Light" charset="0"/>
              <a:ea typeface="Roboto Light" charset="0"/>
              <a:cs typeface="Roboto Light" charset="0"/>
            </a:endParaRPr>
          </a:p>
        </p:txBody>
      </p: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1099" t="-12849" r="19535"/>
          <a:stretch/>
        </p:blipFill>
        <p:spPr>
          <a:xfrm>
            <a:off x="376888" y="6115270"/>
            <a:ext cx="903803" cy="192722"/>
          </a:xfrm>
          <a:prstGeom prst="rect">
            <a:avLst/>
          </a:prstGeom>
        </p:spPr>
      </p:pic>
      <p:sp>
        <p:nvSpPr>
          <p:cNvPr id="25" name="TextBox 24"/>
          <p:cNvSpPr txBox="1"/>
          <p:nvPr/>
        </p:nvSpPr>
        <p:spPr>
          <a:xfrm>
            <a:off x="1429404" y="6121536"/>
            <a:ext cx="2034232" cy="215444"/>
          </a:xfrm>
          <a:prstGeom prst="rect">
            <a:avLst/>
          </a:prstGeom>
          <a:noFill/>
        </p:spPr>
        <p:txBody>
          <a:bodyPr wrap="square" rtlCol="0">
            <a:spAutoFit/>
          </a:bodyPr>
          <a:lstStyle/>
          <a:p>
            <a:r>
              <a:rPr lang="en-US" sz="800" dirty="0">
                <a:solidFill>
                  <a:schemeClr val="tx2">
                    <a:lumMod val="50000"/>
                  </a:schemeClr>
                </a:solidFill>
                <a:latin typeface="Roboto Light" charset="0"/>
                <a:ea typeface="Roboto Light" charset="0"/>
                <a:cs typeface="Roboto Light" charset="0"/>
              </a:rPr>
              <a:t>Secure, collaborative data management.</a:t>
            </a:r>
          </a:p>
        </p:txBody>
      </p:sp>
      <p:sp>
        <p:nvSpPr>
          <p:cNvPr id="26" name="TextBox 25"/>
          <p:cNvSpPr txBox="1"/>
          <p:nvPr/>
        </p:nvSpPr>
        <p:spPr>
          <a:xfrm>
            <a:off x="327036" y="6476511"/>
            <a:ext cx="1601721" cy="215444"/>
          </a:xfrm>
          <a:prstGeom prst="rect">
            <a:avLst/>
          </a:prstGeom>
          <a:noFill/>
        </p:spPr>
        <p:txBody>
          <a:bodyPr wrap="none" rtlCol="0">
            <a:spAutoFit/>
          </a:bodyPr>
          <a:lstStyle/>
          <a:p>
            <a:r>
              <a:rPr lang="en-US" sz="800">
                <a:solidFill>
                  <a:schemeClr val="tx2">
                    <a:lumMod val="50000"/>
                  </a:schemeClr>
                </a:solidFill>
                <a:latin typeface="Roboto Light" charset="0"/>
                <a:ea typeface="Roboto Light" charset="0"/>
                <a:cs typeface="Roboto Light" charset="0"/>
              </a:rPr>
              <a:t>http://</a:t>
            </a:r>
            <a:r>
              <a:rPr lang="en-US" sz="800" dirty="0" err="1">
                <a:solidFill>
                  <a:schemeClr val="tx2">
                    <a:lumMod val="50000"/>
                  </a:schemeClr>
                </a:solidFill>
                <a:latin typeface="Roboto Light" charset="0"/>
                <a:ea typeface="Roboto Light" charset="0"/>
                <a:cs typeface="Roboto Light" charset="0"/>
              </a:rPr>
              <a:t>namara.io</a:t>
            </a:r>
            <a:r>
              <a:rPr lang="en-US" sz="800" dirty="0">
                <a:solidFill>
                  <a:schemeClr val="tx2">
                    <a:lumMod val="50000"/>
                  </a:schemeClr>
                </a:solidFill>
                <a:latin typeface="Roboto Light" charset="0"/>
                <a:ea typeface="Roboto Light" charset="0"/>
                <a:cs typeface="Roboto Light" charset="0"/>
              </a:rPr>
              <a:t>/insights/blog/</a:t>
            </a:r>
          </a:p>
        </p:txBody>
      </p:sp>
      <p:sp>
        <p:nvSpPr>
          <p:cNvPr id="19" name="TextBox 18"/>
          <p:cNvSpPr txBox="1"/>
          <p:nvPr/>
        </p:nvSpPr>
        <p:spPr>
          <a:xfrm>
            <a:off x="167071" y="1109511"/>
            <a:ext cx="9230114" cy="338554"/>
          </a:xfrm>
          <a:prstGeom prst="rect">
            <a:avLst/>
          </a:prstGeom>
          <a:noFill/>
        </p:spPr>
        <p:txBody>
          <a:bodyPr wrap="square" rtlCol="0">
            <a:spAutoFit/>
          </a:bodyPr>
          <a:lstStyle/>
          <a:p>
            <a:r>
              <a:rPr lang="en-CA" sz="1600" dirty="0" smtClean="0">
                <a:solidFill>
                  <a:srgbClr val="0E3653"/>
                </a:solidFill>
                <a:latin typeface="Roboto Light" charset="0"/>
                <a:ea typeface="Roboto Light" charset="0"/>
                <a:cs typeface="Roboto Light" charset="0"/>
              </a:rPr>
              <a:t>The path to predictive depends on a reimagining of how we collect, distribute, and think about data</a:t>
            </a:r>
            <a:endParaRPr lang="en-US" sz="1600" dirty="0">
              <a:solidFill>
                <a:srgbClr val="0E3653"/>
              </a:solidFill>
              <a:latin typeface="Roboto Light" charset="0"/>
              <a:ea typeface="Roboto Light" charset="0"/>
              <a:cs typeface="Roboto Light" charset="0"/>
            </a:endParaRPr>
          </a:p>
        </p:txBody>
      </p:sp>
      <p:sp>
        <p:nvSpPr>
          <p:cNvPr id="21" name="TextBox 20"/>
          <p:cNvSpPr txBox="1"/>
          <p:nvPr/>
        </p:nvSpPr>
        <p:spPr>
          <a:xfrm>
            <a:off x="1418897" y="1774611"/>
            <a:ext cx="5457242" cy="338554"/>
          </a:xfrm>
          <a:prstGeom prst="rect">
            <a:avLst/>
          </a:prstGeom>
          <a:noFill/>
        </p:spPr>
        <p:txBody>
          <a:bodyPr wrap="square" rtlCol="0">
            <a:spAutoFit/>
          </a:bodyPr>
          <a:lstStyle/>
          <a:p>
            <a:r>
              <a:rPr lang="en-US" sz="1600" b="1" dirty="0" smtClean="0">
                <a:solidFill>
                  <a:srgbClr val="0E3653"/>
                </a:solidFill>
                <a:latin typeface="Roboto" charset="0"/>
                <a:ea typeface="Roboto" charset="0"/>
                <a:cs typeface="Roboto" charset="0"/>
              </a:rPr>
              <a:t>Collect</a:t>
            </a:r>
            <a:r>
              <a:rPr lang="en-US" sz="1600" dirty="0" smtClean="0">
                <a:solidFill>
                  <a:srgbClr val="0E3653"/>
                </a:solidFill>
                <a:latin typeface="Roboto" charset="0"/>
                <a:ea typeface="Roboto" charset="0"/>
                <a:cs typeface="Roboto" charset="0"/>
              </a:rPr>
              <a:t>: moving from manual to automated</a:t>
            </a:r>
            <a:endParaRPr lang="en-US" sz="1600" dirty="0">
              <a:solidFill>
                <a:srgbClr val="0E3653"/>
              </a:solidFill>
              <a:latin typeface="Roboto" charset="0"/>
              <a:ea typeface="Roboto" charset="0"/>
              <a:cs typeface="Roboto" charset="0"/>
            </a:endParaRPr>
          </a:p>
        </p:txBody>
      </p:sp>
      <p:pic>
        <p:nvPicPr>
          <p:cNvPr id="23" name="Picture 22"/>
          <p:cNvPicPr>
            <a:picLocks noChangeAspect="1"/>
          </p:cNvPicPr>
          <p:nvPr/>
        </p:nvPicPr>
        <p:blipFill rotWithShape="1">
          <a:blip r:embed="rId5">
            <a:extLst>
              <a:ext uri="{28A0092B-C50C-407E-A947-70E740481C1C}">
                <a14:useLocalDpi xmlns:a14="http://schemas.microsoft.com/office/drawing/2010/main" val="0"/>
              </a:ext>
            </a:extLst>
          </a:blip>
          <a:srcRect l="3446" r="4872" b="12473"/>
          <a:stretch/>
        </p:blipFill>
        <p:spPr>
          <a:xfrm>
            <a:off x="885207" y="1736643"/>
            <a:ext cx="449242" cy="428882"/>
          </a:xfrm>
          <a:prstGeom prst="rect">
            <a:avLst/>
          </a:prstGeom>
        </p:spPr>
      </p:pic>
      <p:sp>
        <p:nvSpPr>
          <p:cNvPr id="31" name="TextBox 30"/>
          <p:cNvSpPr txBox="1"/>
          <p:nvPr/>
        </p:nvSpPr>
        <p:spPr>
          <a:xfrm>
            <a:off x="1418897" y="2345797"/>
            <a:ext cx="6168077" cy="338554"/>
          </a:xfrm>
          <a:prstGeom prst="rect">
            <a:avLst/>
          </a:prstGeom>
          <a:noFill/>
        </p:spPr>
        <p:txBody>
          <a:bodyPr wrap="square" rtlCol="0">
            <a:spAutoFit/>
          </a:bodyPr>
          <a:lstStyle/>
          <a:p>
            <a:r>
              <a:rPr lang="en-US" sz="1600" b="1" dirty="0" smtClean="0">
                <a:solidFill>
                  <a:srgbClr val="0E3653"/>
                </a:solidFill>
                <a:latin typeface="Roboto" charset="0"/>
                <a:ea typeface="Roboto" charset="0"/>
                <a:cs typeface="Roboto" charset="0"/>
              </a:rPr>
              <a:t>Control</a:t>
            </a:r>
            <a:r>
              <a:rPr lang="en-US" sz="1600" dirty="0" smtClean="0">
                <a:solidFill>
                  <a:srgbClr val="0E3653"/>
                </a:solidFill>
                <a:latin typeface="Roboto" charset="0"/>
                <a:ea typeface="Roboto" charset="0"/>
                <a:cs typeface="Roboto" charset="0"/>
              </a:rPr>
              <a:t>: shifting towards common standards and practices </a:t>
            </a:r>
            <a:endParaRPr lang="en-US" sz="1600" dirty="0">
              <a:solidFill>
                <a:srgbClr val="0E3653"/>
              </a:solidFill>
              <a:latin typeface="Roboto" charset="0"/>
              <a:ea typeface="Roboto" charset="0"/>
              <a:cs typeface="Roboto" charset="0"/>
            </a:endParaRPr>
          </a:p>
        </p:txBody>
      </p:sp>
      <p:pic>
        <p:nvPicPr>
          <p:cNvPr id="32" name="Picture 31"/>
          <p:cNvPicPr>
            <a:picLocks noChangeAspect="1"/>
          </p:cNvPicPr>
          <p:nvPr/>
        </p:nvPicPr>
        <p:blipFill rotWithShape="1">
          <a:blip r:embed="rId5">
            <a:extLst>
              <a:ext uri="{28A0092B-C50C-407E-A947-70E740481C1C}">
                <a14:useLocalDpi xmlns:a14="http://schemas.microsoft.com/office/drawing/2010/main" val="0"/>
              </a:ext>
            </a:extLst>
          </a:blip>
          <a:srcRect l="3446" r="4872" b="12473"/>
          <a:stretch/>
        </p:blipFill>
        <p:spPr>
          <a:xfrm>
            <a:off x="888777" y="2307140"/>
            <a:ext cx="449243" cy="428882"/>
          </a:xfrm>
          <a:prstGeom prst="rect">
            <a:avLst/>
          </a:prstGeom>
        </p:spPr>
      </p:pic>
      <p:sp>
        <p:nvSpPr>
          <p:cNvPr id="33" name="TextBox 32"/>
          <p:cNvSpPr txBox="1"/>
          <p:nvPr/>
        </p:nvSpPr>
        <p:spPr>
          <a:xfrm>
            <a:off x="1418897" y="2916983"/>
            <a:ext cx="10097299" cy="338554"/>
          </a:xfrm>
          <a:prstGeom prst="rect">
            <a:avLst/>
          </a:prstGeom>
          <a:noFill/>
        </p:spPr>
        <p:txBody>
          <a:bodyPr wrap="square" rtlCol="0">
            <a:spAutoFit/>
          </a:bodyPr>
          <a:lstStyle/>
          <a:p>
            <a:r>
              <a:rPr lang="en-US" sz="1600" b="1" dirty="0" smtClean="0">
                <a:solidFill>
                  <a:srgbClr val="0E3653"/>
                </a:solidFill>
                <a:latin typeface="Roboto" charset="0"/>
                <a:ea typeface="Roboto" charset="0"/>
                <a:cs typeface="Roboto" charset="0"/>
              </a:rPr>
              <a:t>Optimize</a:t>
            </a:r>
            <a:r>
              <a:rPr lang="en-US" sz="1600" dirty="0" smtClean="0">
                <a:solidFill>
                  <a:srgbClr val="0E3653"/>
                </a:solidFill>
                <a:latin typeface="Roboto" charset="0"/>
                <a:ea typeface="Roboto" charset="0"/>
                <a:cs typeface="Roboto" charset="0"/>
              </a:rPr>
              <a:t>: create better policy by bringing data together from across multiple jurisdictions</a:t>
            </a:r>
            <a:endParaRPr lang="en-US" sz="1600" dirty="0">
              <a:solidFill>
                <a:srgbClr val="0E3653"/>
              </a:solidFill>
              <a:latin typeface="Roboto" charset="0"/>
              <a:ea typeface="Roboto" charset="0"/>
              <a:cs typeface="Roboto"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3446" r="4872" b="12473"/>
          <a:stretch/>
        </p:blipFill>
        <p:spPr>
          <a:xfrm>
            <a:off x="888777" y="2877637"/>
            <a:ext cx="449243" cy="428882"/>
          </a:xfrm>
          <a:prstGeom prst="rect">
            <a:avLst/>
          </a:prstGeom>
        </p:spPr>
      </p:pic>
      <p:sp>
        <p:nvSpPr>
          <p:cNvPr id="35" name="TextBox 34"/>
          <p:cNvSpPr txBox="1"/>
          <p:nvPr/>
        </p:nvSpPr>
        <p:spPr>
          <a:xfrm>
            <a:off x="1418897" y="3488169"/>
            <a:ext cx="5457242" cy="338554"/>
          </a:xfrm>
          <a:prstGeom prst="rect">
            <a:avLst/>
          </a:prstGeom>
          <a:noFill/>
        </p:spPr>
        <p:txBody>
          <a:bodyPr wrap="square" rtlCol="0">
            <a:spAutoFit/>
          </a:bodyPr>
          <a:lstStyle/>
          <a:p>
            <a:r>
              <a:rPr lang="en-US" sz="1600" b="1" dirty="0" smtClean="0">
                <a:solidFill>
                  <a:srgbClr val="0E3653"/>
                </a:solidFill>
                <a:latin typeface="Roboto" charset="0"/>
                <a:ea typeface="Roboto" charset="0"/>
                <a:cs typeface="Roboto" charset="0"/>
              </a:rPr>
              <a:t>Analyze</a:t>
            </a:r>
            <a:r>
              <a:rPr lang="en-US" sz="1600" dirty="0" smtClean="0">
                <a:solidFill>
                  <a:srgbClr val="0E3653"/>
                </a:solidFill>
                <a:latin typeface="Roboto" charset="0"/>
                <a:ea typeface="Roboto" charset="0"/>
                <a:cs typeface="Roboto" charset="0"/>
              </a:rPr>
              <a:t>: achieve single-pane view to drive insight</a:t>
            </a:r>
            <a:endParaRPr lang="en-US" sz="1600" dirty="0">
              <a:solidFill>
                <a:srgbClr val="0E3653"/>
              </a:solidFill>
              <a:latin typeface="Roboto" charset="0"/>
              <a:ea typeface="Roboto" charset="0"/>
              <a:cs typeface="Roboto" charset="0"/>
            </a:endParaRPr>
          </a:p>
        </p:txBody>
      </p:sp>
      <p:pic>
        <p:nvPicPr>
          <p:cNvPr id="36" name="Picture 35"/>
          <p:cNvPicPr>
            <a:picLocks noChangeAspect="1"/>
          </p:cNvPicPr>
          <p:nvPr/>
        </p:nvPicPr>
        <p:blipFill rotWithShape="1">
          <a:blip r:embed="rId5">
            <a:extLst>
              <a:ext uri="{28A0092B-C50C-407E-A947-70E740481C1C}">
                <a14:useLocalDpi xmlns:a14="http://schemas.microsoft.com/office/drawing/2010/main" val="0"/>
              </a:ext>
            </a:extLst>
          </a:blip>
          <a:srcRect l="3446" r="4872" b="12473"/>
          <a:stretch/>
        </p:blipFill>
        <p:spPr>
          <a:xfrm>
            <a:off x="883718" y="3448134"/>
            <a:ext cx="449243" cy="428882"/>
          </a:xfrm>
          <a:prstGeom prst="rect">
            <a:avLst/>
          </a:prstGeom>
        </p:spPr>
      </p:pic>
      <p:pic>
        <p:nvPicPr>
          <p:cNvPr id="37" name="Picture 36"/>
          <p:cNvPicPr>
            <a:picLocks noChangeAspect="1"/>
          </p:cNvPicPr>
          <p:nvPr/>
        </p:nvPicPr>
        <p:blipFill rotWithShape="1">
          <a:blip r:embed="rId5">
            <a:extLst>
              <a:ext uri="{28A0092B-C50C-407E-A947-70E740481C1C}">
                <a14:useLocalDpi xmlns:a14="http://schemas.microsoft.com/office/drawing/2010/main" val="0"/>
              </a:ext>
            </a:extLst>
          </a:blip>
          <a:srcRect l="3446" r="4872" b="12473"/>
          <a:stretch/>
        </p:blipFill>
        <p:spPr>
          <a:xfrm>
            <a:off x="882230" y="4018630"/>
            <a:ext cx="449243" cy="428882"/>
          </a:xfrm>
          <a:prstGeom prst="rect">
            <a:avLst/>
          </a:prstGeom>
        </p:spPr>
      </p:pic>
      <p:sp>
        <p:nvSpPr>
          <p:cNvPr id="38" name="TextBox 37"/>
          <p:cNvSpPr txBox="1"/>
          <p:nvPr/>
        </p:nvSpPr>
        <p:spPr>
          <a:xfrm>
            <a:off x="1418897" y="4059353"/>
            <a:ext cx="8753957" cy="338554"/>
          </a:xfrm>
          <a:prstGeom prst="rect">
            <a:avLst/>
          </a:prstGeom>
          <a:noFill/>
        </p:spPr>
        <p:txBody>
          <a:bodyPr wrap="square" rtlCol="0">
            <a:spAutoFit/>
          </a:bodyPr>
          <a:lstStyle/>
          <a:p>
            <a:r>
              <a:rPr lang="en-US" sz="1600" b="1" dirty="0" smtClean="0">
                <a:solidFill>
                  <a:srgbClr val="0E3653"/>
                </a:solidFill>
                <a:latin typeface="Roboto" charset="0"/>
                <a:ea typeface="Roboto" charset="0"/>
                <a:cs typeface="Roboto" charset="0"/>
              </a:rPr>
              <a:t>Apply</a:t>
            </a:r>
            <a:r>
              <a:rPr lang="en-US" sz="1600" dirty="0" smtClean="0">
                <a:solidFill>
                  <a:srgbClr val="0E3653"/>
                </a:solidFill>
                <a:latin typeface="Roboto" charset="0"/>
                <a:ea typeface="Roboto" charset="0"/>
                <a:cs typeface="Roboto" charset="0"/>
              </a:rPr>
              <a:t>: spot trends in real time, leading to leaner, more efficient processes</a:t>
            </a:r>
            <a:endParaRPr lang="en-US" sz="1600" dirty="0">
              <a:solidFill>
                <a:srgbClr val="0E3653"/>
              </a:solidFill>
              <a:latin typeface="Roboto" charset="0"/>
              <a:ea typeface="Roboto" charset="0"/>
              <a:cs typeface="Roboto" charset="0"/>
            </a:endParaRPr>
          </a:p>
        </p:txBody>
      </p:sp>
      <p:pic>
        <p:nvPicPr>
          <p:cNvPr id="3" name="Picture 2" descr="progres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777" y="4502297"/>
            <a:ext cx="6868274" cy="1792752"/>
          </a:xfrm>
          <a:prstGeom prst="rect">
            <a:avLst/>
          </a:prstGeom>
        </p:spPr>
      </p:pic>
    </p:spTree>
    <p:extLst>
      <p:ext uri="{BB962C8B-B14F-4D97-AF65-F5344CB8AC3E}">
        <p14:creationId xmlns:p14="http://schemas.microsoft.com/office/powerpoint/2010/main" val="364046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69824" y="6080109"/>
            <a:ext cx="10777927" cy="276241"/>
            <a:chOff x="419725" y="6075132"/>
            <a:chExt cx="10777927" cy="276241"/>
          </a:xfrm>
        </p:grpSpPr>
        <p:cxnSp>
          <p:nvCxnSpPr>
            <p:cNvPr id="5" name="Straight Connector 4"/>
            <p:cNvCxnSpPr/>
            <p:nvPr/>
          </p:nvCxnSpPr>
          <p:spPr>
            <a:xfrm>
              <a:off x="419725" y="6351373"/>
              <a:ext cx="10777927" cy="0"/>
            </a:xfrm>
            <a:prstGeom prst="line">
              <a:avLst/>
            </a:prstGeom>
            <a:ln>
              <a:solidFill>
                <a:srgbClr val="0E3653"/>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41205" y="6075132"/>
              <a:ext cx="0" cy="276241"/>
            </a:xfrm>
            <a:prstGeom prst="line">
              <a:avLst/>
            </a:prstGeom>
            <a:ln>
              <a:solidFill>
                <a:srgbClr val="0E3653"/>
              </a:solidFill>
            </a:ln>
          </p:spPr>
          <p:style>
            <a:lnRef idx="1">
              <a:schemeClr val="accent1"/>
            </a:lnRef>
            <a:fillRef idx="0">
              <a:schemeClr val="accent1"/>
            </a:fillRef>
            <a:effectRef idx="0">
              <a:schemeClr val="accent1"/>
            </a:effectRef>
            <a:fontRef idx="minor">
              <a:schemeClr val="tx1"/>
            </a:fontRef>
          </p:style>
        </p:cxnSp>
      </p:grpSp>
      <p:sp>
        <p:nvSpPr>
          <p:cNvPr id="16" name="Slide Number Placeholder 15"/>
          <p:cNvSpPr>
            <a:spLocks noGrp="1"/>
          </p:cNvSpPr>
          <p:nvPr>
            <p:ph type="sldNum" sz="quarter" idx="12"/>
          </p:nvPr>
        </p:nvSpPr>
        <p:spPr>
          <a:xfrm>
            <a:off x="9000343" y="6169984"/>
            <a:ext cx="2743200" cy="365125"/>
          </a:xfrm>
        </p:spPr>
        <p:txBody>
          <a:bodyPr/>
          <a:lstStyle/>
          <a:p>
            <a:fld id="{9966E8C8-968E-B746-9220-53530F707632}" type="slidenum">
              <a:rPr lang="en-US" smtClean="0">
                <a:solidFill>
                  <a:schemeClr val="tx2">
                    <a:lumMod val="50000"/>
                  </a:schemeClr>
                </a:solidFill>
              </a:rPr>
              <a:t>3</a:t>
            </a:fld>
            <a:endParaRPr lang="en-US" dirty="0">
              <a:solidFill>
                <a:schemeClr val="tx2">
                  <a:lumMod val="50000"/>
                </a:schemeClr>
              </a:solidFill>
            </a:endParaRPr>
          </a:p>
        </p:txBody>
      </p:sp>
      <p:pic>
        <p:nvPicPr>
          <p:cNvPr id="18" name="Picture 17" descr="Macintosh HD:Users:bryansmith:Dropbox:ThinkData:Design:Development:Design:Assets:think_data_logo.png"/>
          <p:cNvPicPr/>
          <p:nvPr/>
        </p:nvPicPr>
        <p:blipFill>
          <a:blip r:embed="rId3">
            <a:extLst>
              <a:ext uri="{28A0092B-C50C-407E-A947-70E740481C1C}">
                <a14:useLocalDpi xmlns:a14="http://schemas.microsoft.com/office/drawing/2010/main" val="0"/>
              </a:ext>
            </a:extLst>
          </a:blip>
          <a:srcRect/>
          <a:stretch>
            <a:fillRect/>
          </a:stretch>
        </p:blipFill>
        <p:spPr bwMode="auto">
          <a:xfrm>
            <a:off x="9397186" y="413739"/>
            <a:ext cx="2207811" cy="411259"/>
          </a:xfrm>
          <a:prstGeom prst="rect">
            <a:avLst/>
          </a:prstGeom>
          <a:noFill/>
          <a:ln>
            <a:noFill/>
          </a:ln>
        </p:spPr>
      </p:pic>
      <p:sp>
        <p:nvSpPr>
          <p:cNvPr id="20" name="Parallelogram 19"/>
          <p:cNvSpPr/>
          <p:nvPr/>
        </p:nvSpPr>
        <p:spPr>
          <a:xfrm>
            <a:off x="-4934" y="0"/>
            <a:ext cx="9402119" cy="989351"/>
          </a:xfrm>
          <a:custGeom>
            <a:avLst/>
            <a:gdLst>
              <a:gd name="connsiteX0" fmla="*/ 0 w 10139597"/>
              <a:gd name="connsiteY0" fmla="*/ 989351 h 989351"/>
              <a:gd name="connsiteX1" fmla="*/ 1118907 w 10139597"/>
              <a:gd name="connsiteY1" fmla="*/ 0 h 989351"/>
              <a:gd name="connsiteX2" fmla="*/ 10139597 w 10139597"/>
              <a:gd name="connsiteY2" fmla="*/ 0 h 989351"/>
              <a:gd name="connsiteX3" fmla="*/ 9020690 w 10139597"/>
              <a:gd name="connsiteY3" fmla="*/ 989351 h 989351"/>
              <a:gd name="connsiteX4" fmla="*/ 0 w 10139597"/>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7903733 w 9022640"/>
              <a:gd name="connsiteY3" fmla="*/ 989351 h 989351"/>
              <a:gd name="connsiteX4" fmla="*/ 0 w 9022640"/>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8348591 w 9022640"/>
              <a:gd name="connsiteY3" fmla="*/ 989351 h 989351"/>
              <a:gd name="connsiteX4" fmla="*/ 0 w 9022640"/>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8213785 w 9022640"/>
              <a:gd name="connsiteY3" fmla="*/ 989351 h 989351"/>
              <a:gd name="connsiteX4" fmla="*/ 0 w 9022640"/>
              <a:gd name="connsiteY4" fmla="*/ 989351 h 98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2640" h="989351">
                <a:moveTo>
                  <a:pt x="0" y="989351"/>
                </a:moveTo>
                <a:lnTo>
                  <a:pt x="1950" y="0"/>
                </a:lnTo>
                <a:lnTo>
                  <a:pt x="9022640" y="0"/>
                </a:lnTo>
                <a:lnTo>
                  <a:pt x="8213785" y="989351"/>
                </a:lnTo>
                <a:lnTo>
                  <a:pt x="0" y="989351"/>
                </a:lnTo>
                <a:close/>
              </a:path>
            </a:pathLst>
          </a:custGeom>
          <a:gradFill>
            <a:gsLst>
              <a:gs pos="37000">
                <a:srgbClr val="0E3653"/>
              </a:gs>
              <a:gs pos="100000">
                <a:srgbClr val="5597C5"/>
              </a:gs>
            </a:gsLst>
            <a:lin ang="2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r>
              <a:rPr lang="en-US" sz="2400" dirty="0" err="1" smtClean="0">
                <a:solidFill>
                  <a:schemeClr val="bg1">
                    <a:lumMod val="95000"/>
                  </a:schemeClr>
                </a:solidFill>
                <a:latin typeface="Roboto Light" charset="0"/>
                <a:ea typeface="Roboto Light" charset="0"/>
                <a:cs typeface="Roboto Light" charset="0"/>
              </a:rPr>
              <a:t>ThinkData</a:t>
            </a:r>
            <a:r>
              <a:rPr lang="en-US" sz="2400" dirty="0" smtClean="0">
                <a:solidFill>
                  <a:schemeClr val="bg1">
                    <a:lumMod val="95000"/>
                  </a:schemeClr>
                </a:solidFill>
                <a:latin typeface="Roboto Light" charset="0"/>
                <a:ea typeface="Roboto Light" charset="0"/>
                <a:cs typeface="Roboto Light" charset="0"/>
              </a:rPr>
              <a:t> Works at a Glance</a:t>
            </a:r>
            <a:endParaRPr lang="en-US" sz="2400" dirty="0">
              <a:solidFill>
                <a:schemeClr val="bg1">
                  <a:lumMod val="95000"/>
                </a:schemeClr>
              </a:solidFill>
              <a:latin typeface="Roboto Light" charset="0"/>
              <a:ea typeface="Roboto Light" charset="0"/>
              <a:cs typeface="Roboto Light" charset="0"/>
            </a:endParaRPr>
          </a:p>
        </p:txBody>
      </p: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1099" t="-12849" r="19535"/>
          <a:stretch/>
        </p:blipFill>
        <p:spPr>
          <a:xfrm>
            <a:off x="376888" y="6115270"/>
            <a:ext cx="903803" cy="192722"/>
          </a:xfrm>
          <a:prstGeom prst="rect">
            <a:avLst/>
          </a:prstGeom>
        </p:spPr>
      </p:pic>
      <p:sp>
        <p:nvSpPr>
          <p:cNvPr id="25" name="TextBox 24"/>
          <p:cNvSpPr txBox="1"/>
          <p:nvPr/>
        </p:nvSpPr>
        <p:spPr>
          <a:xfrm>
            <a:off x="1429404" y="6121536"/>
            <a:ext cx="2034232" cy="215444"/>
          </a:xfrm>
          <a:prstGeom prst="rect">
            <a:avLst/>
          </a:prstGeom>
          <a:noFill/>
        </p:spPr>
        <p:txBody>
          <a:bodyPr wrap="square" rtlCol="0">
            <a:spAutoFit/>
          </a:bodyPr>
          <a:lstStyle/>
          <a:p>
            <a:r>
              <a:rPr lang="en-US" sz="800" dirty="0">
                <a:solidFill>
                  <a:schemeClr val="tx2">
                    <a:lumMod val="50000"/>
                  </a:schemeClr>
                </a:solidFill>
                <a:latin typeface="Roboto Light" charset="0"/>
                <a:ea typeface="Roboto Light" charset="0"/>
                <a:cs typeface="Roboto Light" charset="0"/>
              </a:rPr>
              <a:t>Secure, collaborative data management.</a:t>
            </a:r>
          </a:p>
        </p:txBody>
      </p:sp>
      <p:sp>
        <p:nvSpPr>
          <p:cNvPr id="26" name="TextBox 25"/>
          <p:cNvSpPr txBox="1"/>
          <p:nvPr/>
        </p:nvSpPr>
        <p:spPr>
          <a:xfrm>
            <a:off x="327036" y="6476511"/>
            <a:ext cx="1601721" cy="215444"/>
          </a:xfrm>
          <a:prstGeom prst="rect">
            <a:avLst/>
          </a:prstGeom>
          <a:noFill/>
        </p:spPr>
        <p:txBody>
          <a:bodyPr wrap="none" rtlCol="0">
            <a:spAutoFit/>
          </a:bodyPr>
          <a:lstStyle/>
          <a:p>
            <a:r>
              <a:rPr lang="en-US" sz="800">
                <a:solidFill>
                  <a:schemeClr val="tx2">
                    <a:lumMod val="50000"/>
                  </a:schemeClr>
                </a:solidFill>
                <a:latin typeface="Roboto Light" charset="0"/>
                <a:ea typeface="Roboto Light" charset="0"/>
                <a:cs typeface="Roboto Light" charset="0"/>
              </a:rPr>
              <a:t>http://</a:t>
            </a:r>
            <a:r>
              <a:rPr lang="en-US" sz="800" dirty="0" err="1">
                <a:solidFill>
                  <a:schemeClr val="tx2">
                    <a:lumMod val="50000"/>
                  </a:schemeClr>
                </a:solidFill>
                <a:latin typeface="Roboto Light" charset="0"/>
                <a:ea typeface="Roboto Light" charset="0"/>
                <a:cs typeface="Roboto Light" charset="0"/>
              </a:rPr>
              <a:t>namara.io</a:t>
            </a:r>
            <a:r>
              <a:rPr lang="en-US" sz="800" dirty="0">
                <a:solidFill>
                  <a:schemeClr val="tx2">
                    <a:lumMod val="50000"/>
                  </a:schemeClr>
                </a:solidFill>
                <a:latin typeface="Roboto Light" charset="0"/>
                <a:ea typeface="Roboto Light" charset="0"/>
                <a:cs typeface="Roboto Light" charset="0"/>
              </a:rPr>
              <a:t>/insights/blog/</a:t>
            </a:r>
          </a:p>
        </p:txBody>
      </p:sp>
      <p:sp>
        <p:nvSpPr>
          <p:cNvPr id="19" name="TextBox 18"/>
          <p:cNvSpPr txBox="1"/>
          <p:nvPr/>
        </p:nvSpPr>
        <p:spPr>
          <a:xfrm>
            <a:off x="167071" y="1109511"/>
            <a:ext cx="9230114" cy="584776"/>
          </a:xfrm>
          <a:prstGeom prst="rect">
            <a:avLst/>
          </a:prstGeom>
          <a:noFill/>
        </p:spPr>
        <p:txBody>
          <a:bodyPr wrap="square" rtlCol="0">
            <a:spAutoFit/>
          </a:bodyPr>
          <a:lstStyle/>
          <a:p>
            <a:r>
              <a:rPr lang="en-CA" sz="1600" dirty="0" smtClean="0">
                <a:solidFill>
                  <a:srgbClr val="0E3653"/>
                </a:solidFill>
                <a:latin typeface="Roboto Light" charset="0"/>
                <a:ea typeface="Roboto Light" charset="0"/>
                <a:cs typeface="Roboto Light" charset="0"/>
              </a:rPr>
              <a:t>From our origins in the Open Data movement in Canada, </a:t>
            </a:r>
            <a:r>
              <a:rPr lang="en-CA" sz="1600" dirty="0" err="1" smtClean="0">
                <a:solidFill>
                  <a:srgbClr val="0E3653"/>
                </a:solidFill>
                <a:latin typeface="Roboto Light" charset="0"/>
                <a:ea typeface="Roboto Light" charset="0"/>
                <a:cs typeface="Roboto Light" charset="0"/>
              </a:rPr>
              <a:t>ThinkData</a:t>
            </a:r>
            <a:r>
              <a:rPr lang="en-CA" sz="1600" dirty="0" smtClean="0">
                <a:solidFill>
                  <a:srgbClr val="0E3653"/>
                </a:solidFill>
                <a:latin typeface="Roboto Light" charset="0"/>
                <a:ea typeface="Roboto Light" charset="0"/>
                <a:cs typeface="Roboto Light" charset="0"/>
              </a:rPr>
              <a:t> Works now manages one of the largest repositories of public data in the world. </a:t>
            </a:r>
            <a:endParaRPr lang="en-US" sz="1600" dirty="0">
              <a:solidFill>
                <a:srgbClr val="0E3653"/>
              </a:solidFill>
              <a:latin typeface="Roboto Light" charset="0"/>
              <a:ea typeface="Roboto Light" charset="0"/>
              <a:cs typeface="Roboto Light" charset="0"/>
            </a:endParaRPr>
          </a:p>
        </p:txBody>
      </p:sp>
      <p:pic>
        <p:nvPicPr>
          <p:cNvPr id="4" name="Picture 3" descr="100000 datasets.png"/>
          <p:cNvPicPr>
            <a:picLocks noChangeAspect="1"/>
          </p:cNvPicPr>
          <p:nvPr/>
        </p:nvPicPr>
        <p:blipFill>
          <a:blip r:embed="rId5">
            <a:alphaModFix amt="23000"/>
            <a:extLst>
              <a:ext uri="{28A0092B-C50C-407E-A947-70E740481C1C}">
                <a14:useLocalDpi xmlns:a14="http://schemas.microsoft.com/office/drawing/2010/main" val="0"/>
              </a:ext>
            </a:extLst>
          </a:blip>
          <a:stretch>
            <a:fillRect/>
          </a:stretch>
        </p:blipFill>
        <p:spPr>
          <a:xfrm>
            <a:off x="665894" y="2539450"/>
            <a:ext cx="1771655" cy="1800000"/>
          </a:xfrm>
          <a:prstGeom prst="rect">
            <a:avLst/>
          </a:prstGeom>
        </p:spPr>
      </p:pic>
      <p:sp>
        <p:nvSpPr>
          <p:cNvPr id="2" name="TextBox 1"/>
          <p:cNvSpPr txBox="1"/>
          <p:nvPr/>
        </p:nvSpPr>
        <p:spPr>
          <a:xfrm>
            <a:off x="361345" y="3111407"/>
            <a:ext cx="2380751" cy="707886"/>
          </a:xfrm>
          <a:prstGeom prst="rect">
            <a:avLst/>
          </a:prstGeom>
          <a:noFill/>
        </p:spPr>
        <p:txBody>
          <a:bodyPr wrap="square" rtlCol="0">
            <a:spAutoFit/>
          </a:bodyPr>
          <a:lstStyle/>
          <a:p>
            <a:pPr algn="ctr"/>
            <a:r>
              <a:rPr lang="en-US" sz="2000" b="1" dirty="0" smtClean="0"/>
              <a:t>+250K Data Sets from +3500 sources</a:t>
            </a:r>
            <a:endParaRPr lang="en-US" sz="2000" b="1" dirty="0"/>
          </a:p>
        </p:txBody>
      </p:sp>
      <p:pic>
        <p:nvPicPr>
          <p:cNvPr id="6" name="Picture 5" descr="constantly updated.png"/>
          <p:cNvPicPr>
            <a:picLocks noChangeAspect="1"/>
          </p:cNvPicPr>
          <p:nvPr/>
        </p:nvPicPr>
        <p:blipFill>
          <a:blip r:embed="rId6">
            <a:alphaModFix amt="19000"/>
            <a:extLst>
              <a:ext uri="{28A0092B-C50C-407E-A947-70E740481C1C}">
                <a14:useLocalDpi xmlns:a14="http://schemas.microsoft.com/office/drawing/2010/main" val="0"/>
              </a:ext>
            </a:extLst>
          </a:blip>
          <a:stretch>
            <a:fillRect/>
          </a:stretch>
        </p:blipFill>
        <p:spPr>
          <a:xfrm>
            <a:off x="5925935" y="2539450"/>
            <a:ext cx="1829269" cy="1800000"/>
          </a:xfrm>
          <a:prstGeom prst="rect">
            <a:avLst/>
          </a:prstGeom>
        </p:spPr>
      </p:pic>
      <p:pic>
        <p:nvPicPr>
          <p:cNvPr id="7" name="Picture 6" descr="api-access.png"/>
          <p:cNvPicPr>
            <a:picLocks noChangeAspect="1"/>
          </p:cNvPicPr>
          <p:nvPr/>
        </p:nvPicPr>
        <p:blipFill>
          <a:blip r:embed="rId7">
            <a:alphaModFix amt="21000"/>
            <a:extLst>
              <a:ext uri="{28A0092B-C50C-407E-A947-70E740481C1C}">
                <a14:useLocalDpi xmlns:a14="http://schemas.microsoft.com/office/drawing/2010/main" val="0"/>
              </a:ext>
            </a:extLst>
          </a:blip>
          <a:stretch>
            <a:fillRect/>
          </a:stretch>
        </p:blipFill>
        <p:spPr>
          <a:xfrm>
            <a:off x="8582901" y="2539450"/>
            <a:ext cx="2743902" cy="1800000"/>
          </a:xfrm>
          <a:prstGeom prst="rect">
            <a:avLst/>
          </a:prstGeom>
        </p:spPr>
      </p:pic>
      <p:pic>
        <p:nvPicPr>
          <p:cNvPr id="8" name="Picture 7" descr="departmental.png"/>
          <p:cNvPicPr>
            <a:picLocks noChangeAspect="1"/>
          </p:cNvPicPr>
          <p:nvPr/>
        </p:nvPicPr>
        <p:blipFill>
          <a:blip r:embed="rId8">
            <a:alphaModFix amt="24000"/>
            <a:extLst>
              <a:ext uri="{28A0092B-C50C-407E-A947-70E740481C1C}">
                <a14:useLocalDpi xmlns:a14="http://schemas.microsoft.com/office/drawing/2010/main" val="0"/>
              </a:ext>
            </a:extLst>
          </a:blip>
          <a:stretch>
            <a:fillRect/>
          </a:stretch>
        </p:blipFill>
        <p:spPr>
          <a:xfrm>
            <a:off x="3265245" y="2539450"/>
            <a:ext cx="1832994" cy="1800000"/>
          </a:xfrm>
          <a:prstGeom prst="rect">
            <a:avLst/>
          </a:prstGeom>
        </p:spPr>
      </p:pic>
      <p:sp>
        <p:nvSpPr>
          <p:cNvPr id="28" name="TextBox 27"/>
          <p:cNvSpPr txBox="1"/>
          <p:nvPr/>
        </p:nvSpPr>
        <p:spPr>
          <a:xfrm>
            <a:off x="3003638" y="2922654"/>
            <a:ext cx="2380751" cy="1015663"/>
          </a:xfrm>
          <a:prstGeom prst="rect">
            <a:avLst/>
          </a:prstGeom>
          <a:noFill/>
        </p:spPr>
        <p:txBody>
          <a:bodyPr wrap="square" rtlCol="0">
            <a:spAutoFit/>
          </a:bodyPr>
          <a:lstStyle/>
          <a:p>
            <a:pPr algn="ctr"/>
            <a:r>
              <a:rPr lang="en-US" sz="2000" b="1" dirty="0" smtClean="0"/>
              <a:t>Industry-agnostic transformation pipeline</a:t>
            </a:r>
            <a:endParaRPr lang="en-US" sz="2000" b="1" dirty="0"/>
          </a:p>
        </p:txBody>
      </p:sp>
      <p:sp>
        <p:nvSpPr>
          <p:cNvPr id="29" name="TextBox 28"/>
          <p:cNvSpPr txBox="1"/>
          <p:nvPr/>
        </p:nvSpPr>
        <p:spPr>
          <a:xfrm>
            <a:off x="5616766" y="2922654"/>
            <a:ext cx="2598882" cy="1015663"/>
          </a:xfrm>
          <a:prstGeom prst="rect">
            <a:avLst/>
          </a:prstGeom>
          <a:noFill/>
        </p:spPr>
        <p:txBody>
          <a:bodyPr wrap="square" rtlCol="0">
            <a:spAutoFit/>
          </a:bodyPr>
          <a:lstStyle/>
          <a:p>
            <a:pPr algn="ctr"/>
            <a:r>
              <a:rPr lang="en-US" sz="2000" b="1" dirty="0" smtClean="0"/>
              <a:t>Consistently monitored and updated</a:t>
            </a:r>
            <a:endParaRPr lang="en-US" sz="2000" b="1" dirty="0"/>
          </a:p>
        </p:txBody>
      </p:sp>
      <p:sp>
        <p:nvSpPr>
          <p:cNvPr id="30" name="TextBox 29"/>
          <p:cNvSpPr txBox="1"/>
          <p:nvPr/>
        </p:nvSpPr>
        <p:spPr>
          <a:xfrm>
            <a:off x="8667000" y="2922149"/>
            <a:ext cx="2380751" cy="1015663"/>
          </a:xfrm>
          <a:prstGeom prst="rect">
            <a:avLst/>
          </a:prstGeom>
          <a:noFill/>
        </p:spPr>
        <p:txBody>
          <a:bodyPr wrap="square" rtlCol="0">
            <a:spAutoFit/>
          </a:bodyPr>
          <a:lstStyle/>
          <a:p>
            <a:pPr algn="ctr"/>
            <a:r>
              <a:rPr lang="en-US" sz="2000" b="1" dirty="0" smtClean="0"/>
              <a:t>API accessible and seamless integration with BI </a:t>
            </a:r>
            <a:endParaRPr lang="en-US" sz="2000" b="1" dirty="0"/>
          </a:p>
        </p:txBody>
      </p:sp>
    </p:spTree>
    <p:extLst>
      <p:ext uri="{BB962C8B-B14F-4D97-AF65-F5344CB8AC3E}">
        <p14:creationId xmlns:p14="http://schemas.microsoft.com/office/powerpoint/2010/main" val="344305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69824" y="6080109"/>
            <a:ext cx="10777927" cy="276241"/>
            <a:chOff x="419725" y="6075132"/>
            <a:chExt cx="10777927" cy="276241"/>
          </a:xfrm>
        </p:grpSpPr>
        <p:cxnSp>
          <p:nvCxnSpPr>
            <p:cNvPr id="5" name="Straight Connector 4"/>
            <p:cNvCxnSpPr/>
            <p:nvPr/>
          </p:nvCxnSpPr>
          <p:spPr>
            <a:xfrm>
              <a:off x="419725" y="6351373"/>
              <a:ext cx="10777927" cy="0"/>
            </a:xfrm>
            <a:prstGeom prst="line">
              <a:avLst/>
            </a:prstGeom>
            <a:ln>
              <a:solidFill>
                <a:srgbClr val="0E3653"/>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41205" y="6075132"/>
              <a:ext cx="0" cy="276241"/>
            </a:xfrm>
            <a:prstGeom prst="line">
              <a:avLst/>
            </a:prstGeom>
            <a:ln>
              <a:solidFill>
                <a:srgbClr val="0E3653"/>
              </a:solidFill>
            </a:ln>
          </p:spPr>
          <p:style>
            <a:lnRef idx="1">
              <a:schemeClr val="accent1"/>
            </a:lnRef>
            <a:fillRef idx="0">
              <a:schemeClr val="accent1"/>
            </a:fillRef>
            <a:effectRef idx="0">
              <a:schemeClr val="accent1"/>
            </a:effectRef>
            <a:fontRef idx="minor">
              <a:schemeClr val="tx1"/>
            </a:fontRef>
          </p:style>
        </p:cxnSp>
      </p:grpSp>
      <p:sp>
        <p:nvSpPr>
          <p:cNvPr id="16" name="Slide Number Placeholder 15"/>
          <p:cNvSpPr>
            <a:spLocks noGrp="1"/>
          </p:cNvSpPr>
          <p:nvPr>
            <p:ph type="sldNum" sz="quarter" idx="12"/>
          </p:nvPr>
        </p:nvSpPr>
        <p:spPr>
          <a:xfrm>
            <a:off x="9000343" y="6169984"/>
            <a:ext cx="2743200" cy="365125"/>
          </a:xfrm>
        </p:spPr>
        <p:txBody>
          <a:bodyPr/>
          <a:lstStyle/>
          <a:p>
            <a:fld id="{9966E8C8-968E-B746-9220-53530F707632}" type="slidenum">
              <a:rPr lang="en-US" smtClean="0">
                <a:solidFill>
                  <a:schemeClr val="tx2">
                    <a:lumMod val="50000"/>
                  </a:schemeClr>
                </a:solidFill>
              </a:rPr>
              <a:t>4</a:t>
            </a:fld>
            <a:endParaRPr lang="en-US" dirty="0">
              <a:solidFill>
                <a:schemeClr val="tx2">
                  <a:lumMod val="50000"/>
                </a:schemeClr>
              </a:solidFill>
            </a:endParaRPr>
          </a:p>
        </p:txBody>
      </p:sp>
      <p:pic>
        <p:nvPicPr>
          <p:cNvPr id="18" name="Picture 17" descr="Macintosh HD:Users:bryansmith:Dropbox:ThinkData:Design:Development:Design:Assets:think_data_logo.png"/>
          <p:cNvPicPr/>
          <p:nvPr/>
        </p:nvPicPr>
        <p:blipFill>
          <a:blip r:embed="rId3">
            <a:extLst>
              <a:ext uri="{28A0092B-C50C-407E-A947-70E740481C1C}">
                <a14:useLocalDpi xmlns:a14="http://schemas.microsoft.com/office/drawing/2010/main" val="0"/>
              </a:ext>
            </a:extLst>
          </a:blip>
          <a:srcRect/>
          <a:stretch>
            <a:fillRect/>
          </a:stretch>
        </p:blipFill>
        <p:spPr bwMode="auto">
          <a:xfrm>
            <a:off x="9397186" y="413739"/>
            <a:ext cx="2207811" cy="411259"/>
          </a:xfrm>
          <a:prstGeom prst="rect">
            <a:avLst/>
          </a:prstGeom>
          <a:noFill/>
          <a:ln>
            <a:noFill/>
          </a:ln>
        </p:spPr>
      </p:pic>
      <p:sp>
        <p:nvSpPr>
          <p:cNvPr id="20" name="Parallelogram 19"/>
          <p:cNvSpPr/>
          <p:nvPr/>
        </p:nvSpPr>
        <p:spPr>
          <a:xfrm>
            <a:off x="-4934" y="0"/>
            <a:ext cx="9402119" cy="989351"/>
          </a:xfrm>
          <a:custGeom>
            <a:avLst/>
            <a:gdLst>
              <a:gd name="connsiteX0" fmla="*/ 0 w 10139597"/>
              <a:gd name="connsiteY0" fmla="*/ 989351 h 989351"/>
              <a:gd name="connsiteX1" fmla="*/ 1118907 w 10139597"/>
              <a:gd name="connsiteY1" fmla="*/ 0 h 989351"/>
              <a:gd name="connsiteX2" fmla="*/ 10139597 w 10139597"/>
              <a:gd name="connsiteY2" fmla="*/ 0 h 989351"/>
              <a:gd name="connsiteX3" fmla="*/ 9020690 w 10139597"/>
              <a:gd name="connsiteY3" fmla="*/ 989351 h 989351"/>
              <a:gd name="connsiteX4" fmla="*/ 0 w 10139597"/>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7903733 w 9022640"/>
              <a:gd name="connsiteY3" fmla="*/ 989351 h 989351"/>
              <a:gd name="connsiteX4" fmla="*/ 0 w 9022640"/>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8348591 w 9022640"/>
              <a:gd name="connsiteY3" fmla="*/ 989351 h 989351"/>
              <a:gd name="connsiteX4" fmla="*/ 0 w 9022640"/>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8213785 w 9022640"/>
              <a:gd name="connsiteY3" fmla="*/ 989351 h 989351"/>
              <a:gd name="connsiteX4" fmla="*/ 0 w 9022640"/>
              <a:gd name="connsiteY4" fmla="*/ 989351 h 98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2640" h="989351">
                <a:moveTo>
                  <a:pt x="0" y="989351"/>
                </a:moveTo>
                <a:lnTo>
                  <a:pt x="1950" y="0"/>
                </a:lnTo>
                <a:lnTo>
                  <a:pt x="9022640" y="0"/>
                </a:lnTo>
                <a:lnTo>
                  <a:pt x="8213785" y="989351"/>
                </a:lnTo>
                <a:lnTo>
                  <a:pt x="0" y="989351"/>
                </a:lnTo>
                <a:close/>
              </a:path>
            </a:pathLst>
          </a:custGeom>
          <a:gradFill>
            <a:gsLst>
              <a:gs pos="37000">
                <a:srgbClr val="0E3653"/>
              </a:gs>
              <a:gs pos="100000">
                <a:srgbClr val="5597C5"/>
              </a:gs>
            </a:gsLst>
            <a:lin ang="2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r>
              <a:rPr lang="en-US" sz="2400" dirty="0" smtClean="0">
                <a:solidFill>
                  <a:schemeClr val="bg1">
                    <a:lumMod val="95000"/>
                  </a:schemeClr>
                </a:solidFill>
                <a:latin typeface="Roboto Light" charset="0"/>
                <a:ea typeface="Roboto Light" charset="0"/>
                <a:cs typeface="Roboto Light" charset="0"/>
              </a:rPr>
              <a:t>The Problem of Using Data Effectively</a:t>
            </a:r>
            <a:endParaRPr lang="en-US" sz="2400" dirty="0">
              <a:solidFill>
                <a:schemeClr val="bg1">
                  <a:lumMod val="95000"/>
                </a:schemeClr>
              </a:solidFill>
              <a:latin typeface="Roboto Light" charset="0"/>
              <a:ea typeface="Roboto Light" charset="0"/>
              <a:cs typeface="Roboto Light" charset="0"/>
            </a:endParaRPr>
          </a:p>
        </p:txBody>
      </p: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1099" t="-12849" r="19535"/>
          <a:stretch/>
        </p:blipFill>
        <p:spPr>
          <a:xfrm>
            <a:off x="376888" y="6115270"/>
            <a:ext cx="903803" cy="192722"/>
          </a:xfrm>
          <a:prstGeom prst="rect">
            <a:avLst/>
          </a:prstGeom>
        </p:spPr>
      </p:pic>
      <p:sp>
        <p:nvSpPr>
          <p:cNvPr id="25" name="TextBox 24"/>
          <p:cNvSpPr txBox="1"/>
          <p:nvPr/>
        </p:nvSpPr>
        <p:spPr>
          <a:xfrm>
            <a:off x="1429404" y="6121536"/>
            <a:ext cx="2034232" cy="215444"/>
          </a:xfrm>
          <a:prstGeom prst="rect">
            <a:avLst/>
          </a:prstGeom>
          <a:noFill/>
        </p:spPr>
        <p:txBody>
          <a:bodyPr wrap="square" rtlCol="0">
            <a:spAutoFit/>
          </a:bodyPr>
          <a:lstStyle/>
          <a:p>
            <a:r>
              <a:rPr lang="en-US" sz="800" dirty="0">
                <a:solidFill>
                  <a:schemeClr val="tx2">
                    <a:lumMod val="50000"/>
                  </a:schemeClr>
                </a:solidFill>
                <a:latin typeface="Roboto Light" charset="0"/>
                <a:ea typeface="Roboto Light" charset="0"/>
                <a:cs typeface="Roboto Light" charset="0"/>
              </a:rPr>
              <a:t>Secure, collaborative data management.</a:t>
            </a:r>
          </a:p>
        </p:txBody>
      </p:sp>
      <p:sp>
        <p:nvSpPr>
          <p:cNvPr id="26" name="TextBox 25"/>
          <p:cNvSpPr txBox="1"/>
          <p:nvPr/>
        </p:nvSpPr>
        <p:spPr>
          <a:xfrm>
            <a:off x="327036" y="6476511"/>
            <a:ext cx="1601721" cy="215444"/>
          </a:xfrm>
          <a:prstGeom prst="rect">
            <a:avLst/>
          </a:prstGeom>
          <a:noFill/>
        </p:spPr>
        <p:txBody>
          <a:bodyPr wrap="none" rtlCol="0">
            <a:spAutoFit/>
          </a:bodyPr>
          <a:lstStyle/>
          <a:p>
            <a:r>
              <a:rPr lang="en-US" sz="800">
                <a:solidFill>
                  <a:schemeClr val="tx2">
                    <a:lumMod val="50000"/>
                  </a:schemeClr>
                </a:solidFill>
                <a:latin typeface="Roboto Light" charset="0"/>
                <a:ea typeface="Roboto Light" charset="0"/>
                <a:cs typeface="Roboto Light" charset="0"/>
              </a:rPr>
              <a:t>http://</a:t>
            </a:r>
            <a:r>
              <a:rPr lang="en-US" sz="800" dirty="0" err="1">
                <a:solidFill>
                  <a:schemeClr val="tx2">
                    <a:lumMod val="50000"/>
                  </a:schemeClr>
                </a:solidFill>
                <a:latin typeface="Roboto Light" charset="0"/>
                <a:ea typeface="Roboto Light" charset="0"/>
                <a:cs typeface="Roboto Light" charset="0"/>
              </a:rPr>
              <a:t>namara.io</a:t>
            </a:r>
            <a:r>
              <a:rPr lang="en-US" sz="800" dirty="0">
                <a:solidFill>
                  <a:schemeClr val="tx2">
                    <a:lumMod val="50000"/>
                  </a:schemeClr>
                </a:solidFill>
                <a:latin typeface="Roboto Light" charset="0"/>
                <a:ea typeface="Roboto Light" charset="0"/>
                <a:cs typeface="Roboto Light" charset="0"/>
              </a:rPr>
              <a:t>/insights/blog/</a:t>
            </a:r>
          </a:p>
        </p:txBody>
      </p:sp>
      <p:sp>
        <p:nvSpPr>
          <p:cNvPr id="19" name="TextBox 18"/>
          <p:cNvSpPr txBox="1"/>
          <p:nvPr/>
        </p:nvSpPr>
        <p:spPr>
          <a:xfrm>
            <a:off x="167071" y="1109511"/>
            <a:ext cx="8833272" cy="338554"/>
          </a:xfrm>
          <a:prstGeom prst="rect">
            <a:avLst/>
          </a:prstGeom>
          <a:noFill/>
        </p:spPr>
        <p:txBody>
          <a:bodyPr wrap="square" rtlCol="0">
            <a:spAutoFit/>
          </a:bodyPr>
          <a:lstStyle/>
          <a:p>
            <a:r>
              <a:rPr lang="en-CA" sz="1600" dirty="0" smtClean="0">
                <a:solidFill>
                  <a:srgbClr val="0E3653"/>
                </a:solidFill>
                <a:latin typeface="Roboto Light" charset="0"/>
                <a:ea typeface="Roboto Light" charset="0"/>
                <a:cs typeface="Roboto Light" charset="0"/>
              </a:rPr>
              <a:t>For people who connect to data to solve problems, there are a host of difficulties to overcome. </a:t>
            </a:r>
            <a:endParaRPr lang="en-US" sz="1600" dirty="0">
              <a:solidFill>
                <a:srgbClr val="0E3653"/>
              </a:solidFill>
              <a:latin typeface="Roboto Light" charset="0"/>
              <a:ea typeface="Roboto Light" charset="0"/>
              <a:cs typeface="Roboto Light" charset="0"/>
            </a:endParaRPr>
          </a:p>
        </p:txBody>
      </p:sp>
      <p:pic>
        <p:nvPicPr>
          <p:cNvPr id="3" name="Picture 2" descr="Namara Flowchar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8282" y="1669115"/>
            <a:ext cx="3836089" cy="4320000"/>
          </a:xfrm>
          <a:prstGeom prst="rect">
            <a:avLst/>
          </a:prstGeom>
        </p:spPr>
      </p:pic>
      <p:sp>
        <p:nvSpPr>
          <p:cNvPr id="11" name="Right Brace 10"/>
          <p:cNvSpPr/>
          <p:nvPr/>
        </p:nvSpPr>
        <p:spPr>
          <a:xfrm>
            <a:off x="5715233" y="2065981"/>
            <a:ext cx="357202" cy="87306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Right Brace 23"/>
          <p:cNvSpPr/>
          <p:nvPr/>
        </p:nvSpPr>
        <p:spPr>
          <a:xfrm>
            <a:off x="5715233" y="3250181"/>
            <a:ext cx="357202" cy="202033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Right Brace 30"/>
          <p:cNvSpPr/>
          <p:nvPr/>
        </p:nvSpPr>
        <p:spPr>
          <a:xfrm>
            <a:off x="5715233" y="5503861"/>
            <a:ext cx="357202" cy="48525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a:off x="6399871" y="2065982"/>
            <a:ext cx="4058211" cy="830997"/>
          </a:xfrm>
          <a:prstGeom prst="rect">
            <a:avLst/>
          </a:prstGeom>
          <a:noFill/>
        </p:spPr>
        <p:txBody>
          <a:bodyPr wrap="square" rtlCol="0">
            <a:spAutoFit/>
          </a:bodyPr>
          <a:lstStyle/>
          <a:p>
            <a:r>
              <a:rPr lang="en-US" sz="1600" dirty="0" smtClean="0">
                <a:latin typeface="Roboto Light"/>
                <a:cs typeface="Roboto Light"/>
              </a:rPr>
              <a:t>Open data, unstructured public data, third-party data, and internal assets blended in a single, secure, environment </a:t>
            </a:r>
            <a:endParaRPr lang="en-US" sz="1600" dirty="0">
              <a:latin typeface="Roboto Light"/>
              <a:cs typeface="Roboto Light"/>
            </a:endParaRPr>
          </a:p>
        </p:txBody>
      </p:sp>
      <p:sp>
        <p:nvSpPr>
          <p:cNvPr id="32" name="TextBox 31"/>
          <p:cNvSpPr txBox="1"/>
          <p:nvPr/>
        </p:nvSpPr>
        <p:spPr>
          <a:xfrm>
            <a:off x="6399871" y="3696626"/>
            <a:ext cx="3757764" cy="1077218"/>
          </a:xfrm>
          <a:prstGeom prst="rect">
            <a:avLst/>
          </a:prstGeom>
          <a:noFill/>
        </p:spPr>
        <p:txBody>
          <a:bodyPr wrap="square" rtlCol="0">
            <a:spAutoFit/>
          </a:bodyPr>
          <a:lstStyle/>
          <a:p>
            <a:r>
              <a:rPr lang="en-US" sz="1600" dirty="0" smtClean="0">
                <a:latin typeface="Roboto Light"/>
                <a:cs typeface="Roboto Light"/>
              </a:rPr>
              <a:t>Granular access to every point in the data lifecycle.  Monitor, validate, transform, merge, query, and distribute data securely</a:t>
            </a:r>
            <a:endParaRPr lang="en-US" sz="1600" dirty="0">
              <a:latin typeface="Roboto Light"/>
              <a:cs typeface="Roboto Light"/>
            </a:endParaRPr>
          </a:p>
        </p:txBody>
      </p:sp>
      <p:sp>
        <p:nvSpPr>
          <p:cNvPr id="33" name="TextBox 32"/>
          <p:cNvSpPr txBox="1"/>
          <p:nvPr/>
        </p:nvSpPr>
        <p:spPr>
          <a:xfrm>
            <a:off x="6399871" y="5447731"/>
            <a:ext cx="3757765" cy="584776"/>
          </a:xfrm>
          <a:prstGeom prst="rect">
            <a:avLst/>
          </a:prstGeom>
          <a:noFill/>
        </p:spPr>
        <p:txBody>
          <a:bodyPr wrap="square" rtlCol="0">
            <a:spAutoFit/>
          </a:bodyPr>
          <a:lstStyle/>
          <a:p>
            <a:r>
              <a:rPr lang="en-US" sz="1600" dirty="0" smtClean="0">
                <a:latin typeface="Roboto Light"/>
                <a:cs typeface="Roboto Light"/>
              </a:rPr>
              <a:t>Integrate with whatever analytics provider or BI solution you need</a:t>
            </a:r>
            <a:endParaRPr lang="en-US" sz="1600" dirty="0">
              <a:latin typeface="Roboto Light"/>
              <a:cs typeface="Roboto Light"/>
            </a:endParaRPr>
          </a:p>
        </p:txBody>
      </p:sp>
    </p:spTree>
    <p:extLst>
      <p:ext uri="{BB962C8B-B14F-4D97-AF65-F5344CB8AC3E}">
        <p14:creationId xmlns:p14="http://schemas.microsoft.com/office/powerpoint/2010/main" val="2733586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hart 23"/>
          <p:cNvGraphicFramePr>
            <a:graphicFrameLocks/>
          </p:cNvGraphicFramePr>
          <p:nvPr>
            <p:extLst/>
          </p:nvPr>
        </p:nvGraphicFramePr>
        <p:xfrm>
          <a:off x="5102425" y="1652890"/>
          <a:ext cx="6267465" cy="4336376"/>
        </p:xfrm>
        <a:graphic>
          <a:graphicData uri="http://schemas.openxmlformats.org/drawingml/2006/chart">
            <c:chart xmlns:c="http://schemas.openxmlformats.org/drawingml/2006/chart" xmlns:r="http://schemas.openxmlformats.org/officeDocument/2006/relationships" r:id="rId3"/>
          </a:graphicData>
        </a:graphic>
      </p:graphicFrame>
      <p:grpSp>
        <p:nvGrpSpPr>
          <p:cNvPr id="17" name="Group 16"/>
          <p:cNvGrpSpPr/>
          <p:nvPr/>
        </p:nvGrpSpPr>
        <p:grpSpPr>
          <a:xfrm>
            <a:off x="269824" y="6080109"/>
            <a:ext cx="10777927" cy="276241"/>
            <a:chOff x="419725" y="6075132"/>
            <a:chExt cx="10777927" cy="276241"/>
          </a:xfrm>
        </p:grpSpPr>
        <p:cxnSp>
          <p:nvCxnSpPr>
            <p:cNvPr id="5" name="Straight Connector 4"/>
            <p:cNvCxnSpPr/>
            <p:nvPr/>
          </p:nvCxnSpPr>
          <p:spPr>
            <a:xfrm>
              <a:off x="419725" y="6351373"/>
              <a:ext cx="10777927" cy="0"/>
            </a:xfrm>
            <a:prstGeom prst="line">
              <a:avLst/>
            </a:prstGeom>
            <a:ln>
              <a:solidFill>
                <a:srgbClr val="0E3653"/>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41205" y="6075132"/>
              <a:ext cx="0" cy="276241"/>
            </a:xfrm>
            <a:prstGeom prst="line">
              <a:avLst/>
            </a:prstGeom>
            <a:ln>
              <a:solidFill>
                <a:srgbClr val="0E3653"/>
              </a:solidFill>
            </a:ln>
          </p:spPr>
          <p:style>
            <a:lnRef idx="1">
              <a:schemeClr val="accent1"/>
            </a:lnRef>
            <a:fillRef idx="0">
              <a:schemeClr val="accent1"/>
            </a:fillRef>
            <a:effectRef idx="0">
              <a:schemeClr val="accent1"/>
            </a:effectRef>
            <a:fontRef idx="minor">
              <a:schemeClr val="tx1"/>
            </a:fontRef>
          </p:style>
        </p:cxnSp>
      </p:grpSp>
      <p:sp>
        <p:nvSpPr>
          <p:cNvPr id="16" name="Slide Number Placeholder 15"/>
          <p:cNvSpPr>
            <a:spLocks noGrp="1"/>
          </p:cNvSpPr>
          <p:nvPr>
            <p:ph type="sldNum" sz="quarter" idx="12"/>
          </p:nvPr>
        </p:nvSpPr>
        <p:spPr>
          <a:xfrm>
            <a:off x="9000343" y="6169984"/>
            <a:ext cx="2743200" cy="365125"/>
          </a:xfrm>
        </p:spPr>
        <p:txBody>
          <a:bodyPr/>
          <a:lstStyle/>
          <a:p>
            <a:fld id="{9966E8C8-968E-B746-9220-53530F707632}" type="slidenum">
              <a:rPr lang="en-US" smtClean="0">
                <a:solidFill>
                  <a:schemeClr val="tx2">
                    <a:lumMod val="50000"/>
                  </a:schemeClr>
                </a:solidFill>
              </a:rPr>
              <a:t>5</a:t>
            </a:fld>
            <a:endParaRPr lang="en-US" dirty="0">
              <a:solidFill>
                <a:schemeClr val="tx2">
                  <a:lumMod val="50000"/>
                </a:schemeClr>
              </a:solidFill>
            </a:endParaRPr>
          </a:p>
        </p:txBody>
      </p: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1099" t="-12849" r="19535"/>
          <a:stretch/>
        </p:blipFill>
        <p:spPr>
          <a:xfrm>
            <a:off x="376888" y="6115270"/>
            <a:ext cx="903803" cy="192722"/>
          </a:xfrm>
          <a:prstGeom prst="rect">
            <a:avLst/>
          </a:prstGeom>
        </p:spPr>
      </p:pic>
      <p:sp>
        <p:nvSpPr>
          <p:cNvPr id="25" name="TextBox 24"/>
          <p:cNvSpPr txBox="1"/>
          <p:nvPr/>
        </p:nvSpPr>
        <p:spPr>
          <a:xfrm>
            <a:off x="1429404" y="6121536"/>
            <a:ext cx="2020378" cy="215444"/>
          </a:xfrm>
          <a:prstGeom prst="rect">
            <a:avLst/>
          </a:prstGeom>
          <a:noFill/>
        </p:spPr>
        <p:txBody>
          <a:bodyPr wrap="square" rtlCol="0">
            <a:spAutoFit/>
          </a:bodyPr>
          <a:lstStyle/>
          <a:p>
            <a:r>
              <a:rPr lang="en-US" sz="800" dirty="0">
                <a:solidFill>
                  <a:schemeClr val="tx2">
                    <a:lumMod val="50000"/>
                  </a:schemeClr>
                </a:solidFill>
                <a:latin typeface="Roboto Light" charset="0"/>
                <a:ea typeface="Roboto Light" charset="0"/>
                <a:cs typeface="Roboto Light" charset="0"/>
              </a:rPr>
              <a:t>Secure, collaborative data management.</a:t>
            </a:r>
          </a:p>
        </p:txBody>
      </p:sp>
      <p:sp>
        <p:nvSpPr>
          <p:cNvPr id="26" name="TextBox 25"/>
          <p:cNvSpPr txBox="1"/>
          <p:nvPr/>
        </p:nvSpPr>
        <p:spPr>
          <a:xfrm>
            <a:off x="327036" y="6476511"/>
            <a:ext cx="1601721" cy="215444"/>
          </a:xfrm>
          <a:prstGeom prst="rect">
            <a:avLst/>
          </a:prstGeom>
          <a:noFill/>
        </p:spPr>
        <p:txBody>
          <a:bodyPr wrap="none" rtlCol="0">
            <a:spAutoFit/>
          </a:bodyPr>
          <a:lstStyle/>
          <a:p>
            <a:r>
              <a:rPr lang="en-US" sz="800">
                <a:solidFill>
                  <a:schemeClr val="tx2">
                    <a:lumMod val="50000"/>
                  </a:schemeClr>
                </a:solidFill>
                <a:latin typeface="Roboto Light" charset="0"/>
                <a:ea typeface="Roboto Light" charset="0"/>
                <a:cs typeface="Roboto Light" charset="0"/>
              </a:rPr>
              <a:t>http://</a:t>
            </a:r>
            <a:r>
              <a:rPr lang="en-US" sz="800" dirty="0" err="1">
                <a:solidFill>
                  <a:schemeClr val="tx2">
                    <a:lumMod val="50000"/>
                  </a:schemeClr>
                </a:solidFill>
                <a:latin typeface="Roboto Light" charset="0"/>
                <a:ea typeface="Roboto Light" charset="0"/>
                <a:cs typeface="Roboto Light" charset="0"/>
              </a:rPr>
              <a:t>namara.io</a:t>
            </a:r>
            <a:r>
              <a:rPr lang="en-US" sz="800" dirty="0">
                <a:solidFill>
                  <a:schemeClr val="tx2">
                    <a:lumMod val="50000"/>
                  </a:schemeClr>
                </a:solidFill>
                <a:latin typeface="Roboto Light" charset="0"/>
                <a:ea typeface="Roboto Light" charset="0"/>
                <a:cs typeface="Roboto Light" charset="0"/>
              </a:rPr>
              <a:t>/insights/blog/</a:t>
            </a:r>
          </a:p>
        </p:txBody>
      </p:sp>
      <p:pic>
        <p:nvPicPr>
          <p:cNvPr id="18" name="Picture 17" descr="Macintosh HD:Users:bryansmith:Dropbox:ThinkData:Design:Development:Design:Assets:think_data_logo.png"/>
          <p:cNvPicPr/>
          <p:nvPr/>
        </p:nvPicPr>
        <p:blipFill>
          <a:blip r:embed="rId5">
            <a:extLst>
              <a:ext uri="{28A0092B-C50C-407E-A947-70E740481C1C}">
                <a14:useLocalDpi xmlns:a14="http://schemas.microsoft.com/office/drawing/2010/main" val="0"/>
              </a:ext>
            </a:extLst>
          </a:blip>
          <a:srcRect/>
          <a:stretch>
            <a:fillRect/>
          </a:stretch>
        </p:blipFill>
        <p:spPr bwMode="auto">
          <a:xfrm>
            <a:off x="9397186" y="413739"/>
            <a:ext cx="2207811" cy="411259"/>
          </a:xfrm>
          <a:prstGeom prst="rect">
            <a:avLst/>
          </a:prstGeom>
          <a:noFill/>
          <a:ln>
            <a:noFill/>
          </a:ln>
        </p:spPr>
      </p:pic>
      <p:sp>
        <p:nvSpPr>
          <p:cNvPr id="20" name="Parallelogram 19"/>
          <p:cNvSpPr/>
          <p:nvPr/>
        </p:nvSpPr>
        <p:spPr>
          <a:xfrm>
            <a:off x="-4934" y="0"/>
            <a:ext cx="9402119" cy="989351"/>
          </a:xfrm>
          <a:custGeom>
            <a:avLst/>
            <a:gdLst>
              <a:gd name="connsiteX0" fmla="*/ 0 w 10139597"/>
              <a:gd name="connsiteY0" fmla="*/ 989351 h 989351"/>
              <a:gd name="connsiteX1" fmla="*/ 1118907 w 10139597"/>
              <a:gd name="connsiteY1" fmla="*/ 0 h 989351"/>
              <a:gd name="connsiteX2" fmla="*/ 10139597 w 10139597"/>
              <a:gd name="connsiteY2" fmla="*/ 0 h 989351"/>
              <a:gd name="connsiteX3" fmla="*/ 9020690 w 10139597"/>
              <a:gd name="connsiteY3" fmla="*/ 989351 h 989351"/>
              <a:gd name="connsiteX4" fmla="*/ 0 w 10139597"/>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7903733 w 9022640"/>
              <a:gd name="connsiteY3" fmla="*/ 989351 h 989351"/>
              <a:gd name="connsiteX4" fmla="*/ 0 w 9022640"/>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8348591 w 9022640"/>
              <a:gd name="connsiteY3" fmla="*/ 989351 h 989351"/>
              <a:gd name="connsiteX4" fmla="*/ 0 w 9022640"/>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8213785 w 9022640"/>
              <a:gd name="connsiteY3" fmla="*/ 989351 h 989351"/>
              <a:gd name="connsiteX4" fmla="*/ 0 w 9022640"/>
              <a:gd name="connsiteY4" fmla="*/ 989351 h 98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2640" h="989351">
                <a:moveTo>
                  <a:pt x="0" y="989351"/>
                </a:moveTo>
                <a:lnTo>
                  <a:pt x="1950" y="0"/>
                </a:lnTo>
                <a:lnTo>
                  <a:pt x="9022640" y="0"/>
                </a:lnTo>
                <a:lnTo>
                  <a:pt x="8213785" y="989351"/>
                </a:lnTo>
                <a:lnTo>
                  <a:pt x="0" y="989351"/>
                </a:lnTo>
                <a:close/>
              </a:path>
            </a:pathLst>
          </a:custGeom>
          <a:gradFill>
            <a:gsLst>
              <a:gs pos="37000">
                <a:srgbClr val="0E3653"/>
              </a:gs>
              <a:gs pos="100000">
                <a:srgbClr val="5597C5"/>
              </a:gs>
            </a:gsLst>
            <a:lin ang="2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r>
              <a:rPr lang="en-CA" sz="2400" dirty="0">
                <a:solidFill>
                  <a:schemeClr val="bg1">
                    <a:lumMod val="95000"/>
                  </a:schemeClr>
                </a:solidFill>
                <a:latin typeface="Roboto Light" charset="0"/>
                <a:ea typeface="Roboto Light" charset="0"/>
                <a:cs typeface="Roboto Light" charset="0"/>
              </a:rPr>
              <a:t>Clerical Tasks are Plaguing Data Scientists</a:t>
            </a:r>
            <a:endParaRPr lang="en-US" sz="2400" dirty="0">
              <a:solidFill>
                <a:schemeClr val="bg1">
                  <a:lumMod val="95000"/>
                </a:schemeClr>
              </a:solidFill>
              <a:latin typeface="Roboto Light" charset="0"/>
              <a:ea typeface="Roboto Light" charset="0"/>
              <a:cs typeface="Roboto Light" charset="0"/>
            </a:endParaRPr>
          </a:p>
        </p:txBody>
      </p:sp>
      <p:sp>
        <p:nvSpPr>
          <p:cNvPr id="7" name="Oval 6"/>
          <p:cNvSpPr/>
          <p:nvPr/>
        </p:nvSpPr>
        <p:spPr>
          <a:xfrm>
            <a:off x="9827881" y="3632477"/>
            <a:ext cx="105103" cy="105103"/>
          </a:xfrm>
          <a:prstGeom prst="ellipse">
            <a:avLst/>
          </a:prstGeom>
          <a:solidFill>
            <a:srgbClr val="C92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827881" y="3808556"/>
            <a:ext cx="105103" cy="105103"/>
          </a:xfrm>
          <a:prstGeom prst="ellipse">
            <a:avLst/>
          </a:prstGeom>
          <a:solidFill>
            <a:srgbClr val="EC1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9827881" y="3984635"/>
            <a:ext cx="105103" cy="105103"/>
          </a:xfrm>
          <a:prstGeom prst="ellipse">
            <a:avLst/>
          </a:prstGeom>
          <a:solidFill>
            <a:srgbClr val="F86B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827881" y="4160714"/>
            <a:ext cx="105103" cy="105103"/>
          </a:xfrm>
          <a:prstGeom prst="ellipse">
            <a:avLst/>
          </a:prstGeom>
          <a:solidFill>
            <a:srgbClr val="EFCE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9827880" y="4336793"/>
            <a:ext cx="105103" cy="105103"/>
          </a:xfrm>
          <a:prstGeom prst="ellipse">
            <a:avLst/>
          </a:prstGeom>
          <a:solidFill>
            <a:srgbClr val="389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827881" y="3456398"/>
            <a:ext cx="105103" cy="105103"/>
          </a:xfrm>
          <a:prstGeom prst="ellipse">
            <a:avLst/>
          </a:prstGeom>
          <a:solidFill>
            <a:srgbClr val="5BB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76888" y="2388380"/>
            <a:ext cx="5694445" cy="1877437"/>
          </a:xfrm>
          <a:prstGeom prst="rect">
            <a:avLst/>
          </a:prstGeom>
          <a:noFill/>
        </p:spPr>
        <p:txBody>
          <a:bodyPr wrap="square" rtlCol="0">
            <a:spAutoFit/>
          </a:bodyPr>
          <a:lstStyle/>
          <a:p>
            <a:r>
              <a:rPr lang="en-US" sz="2000" dirty="0">
                <a:solidFill>
                  <a:srgbClr val="0E3653"/>
                </a:solidFill>
                <a:latin typeface="Roboto Light" charset="0"/>
                <a:ea typeface="Roboto Light" charset="0"/>
                <a:cs typeface="Roboto Light" charset="0"/>
              </a:rPr>
              <a:t>Data scientists live in data cleansing and hate it</a:t>
            </a:r>
            <a:r>
              <a:rPr lang="mr-IN" sz="2000" dirty="0">
                <a:solidFill>
                  <a:srgbClr val="0E3653"/>
                </a:solidFill>
                <a:latin typeface="Roboto Light" charset="0"/>
                <a:ea typeface="Roboto Light" charset="0"/>
                <a:cs typeface="Roboto Light" charset="0"/>
              </a:rPr>
              <a:t>…</a:t>
            </a:r>
            <a:endParaRPr lang="en-CA" sz="2000" dirty="0">
              <a:solidFill>
                <a:srgbClr val="0E3653"/>
              </a:solidFill>
              <a:latin typeface="Roboto Light" charset="0"/>
              <a:ea typeface="Roboto Light" charset="0"/>
              <a:cs typeface="Roboto Light" charset="0"/>
            </a:endParaRPr>
          </a:p>
          <a:p>
            <a:endParaRPr lang="en-CA" sz="1600" dirty="0">
              <a:solidFill>
                <a:srgbClr val="0E3653"/>
              </a:solidFill>
              <a:latin typeface="Roboto Light" charset="0"/>
              <a:ea typeface="Roboto Light" charset="0"/>
              <a:cs typeface="Roboto Light" charset="0"/>
            </a:endParaRPr>
          </a:p>
          <a:p>
            <a:pPr marL="285750" indent="-285750">
              <a:buFont typeface=".AppleSystemUIFont" charset="-120"/>
              <a:buChar char="-"/>
            </a:pPr>
            <a:r>
              <a:rPr lang="en-CA" sz="1600" dirty="0">
                <a:solidFill>
                  <a:srgbClr val="0E3653"/>
                </a:solidFill>
                <a:latin typeface="Roboto Light" charset="0"/>
                <a:ea typeface="Roboto Light" charset="0"/>
                <a:cs typeface="Roboto Light" charset="0"/>
              </a:rPr>
              <a:t>80% of time is wasted on finding and cleaning data.</a:t>
            </a:r>
          </a:p>
          <a:p>
            <a:pPr marL="285750" indent="-285750">
              <a:buFont typeface=".AppleSystemUIFont" charset="-120"/>
              <a:buChar char="-"/>
            </a:pPr>
            <a:r>
              <a:rPr lang="en-CA" sz="1600" dirty="0">
                <a:solidFill>
                  <a:srgbClr val="0E3653"/>
                </a:solidFill>
                <a:latin typeface="Roboto Light" charset="0"/>
                <a:ea typeface="Roboto Light" charset="0"/>
                <a:cs typeface="Roboto Light" charset="0"/>
              </a:rPr>
              <a:t>Projects sourcing data from multiple places are stalled.</a:t>
            </a:r>
          </a:p>
          <a:p>
            <a:pPr marL="285750" indent="-285750">
              <a:buFont typeface=".AppleSystemUIFont" charset="-120"/>
              <a:buChar char="-"/>
            </a:pPr>
            <a:r>
              <a:rPr lang="en-CA" sz="1600" dirty="0">
                <a:solidFill>
                  <a:srgbClr val="0E3653"/>
                </a:solidFill>
                <a:latin typeface="Roboto Light" charset="0"/>
                <a:ea typeface="Roboto Light" charset="0"/>
                <a:cs typeface="Roboto Light" charset="0"/>
              </a:rPr>
              <a:t>External data is ignored.</a:t>
            </a:r>
          </a:p>
          <a:p>
            <a:pPr marL="285750" indent="-285750">
              <a:buFont typeface=".AppleSystemUIFont" charset="-120"/>
              <a:buChar char="-"/>
            </a:pPr>
            <a:r>
              <a:rPr lang="en-CA" sz="1600" dirty="0">
                <a:solidFill>
                  <a:srgbClr val="0E3653"/>
                </a:solidFill>
                <a:latin typeface="Roboto Light" charset="0"/>
                <a:ea typeface="Roboto Light" charset="0"/>
                <a:cs typeface="Roboto Light" charset="0"/>
              </a:rPr>
              <a:t>‘</a:t>
            </a:r>
            <a:r>
              <a:rPr lang="en-CA" sz="1600" dirty="0" err="1">
                <a:solidFill>
                  <a:srgbClr val="0E3653"/>
                </a:solidFill>
                <a:latin typeface="Roboto Light" charset="0"/>
                <a:ea typeface="Roboto Light" charset="0"/>
                <a:cs typeface="Roboto Light" charset="0"/>
              </a:rPr>
              <a:t>DataOps</a:t>
            </a:r>
            <a:r>
              <a:rPr lang="en-CA" sz="1600" dirty="0">
                <a:solidFill>
                  <a:srgbClr val="0E3653"/>
                </a:solidFill>
                <a:latin typeface="Roboto Light" charset="0"/>
                <a:ea typeface="Roboto Light" charset="0"/>
                <a:cs typeface="Roboto Light" charset="0"/>
              </a:rPr>
              <a:t>’ support is completely absent. </a:t>
            </a:r>
          </a:p>
          <a:p>
            <a:pPr marL="285750" indent="-285750">
              <a:buFont typeface=".AppleSystemUIFont" charset="-120"/>
              <a:buChar char="-"/>
            </a:pPr>
            <a:r>
              <a:rPr lang="en-CA" sz="1600" dirty="0">
                <a:solidFill>
                  <a:srgbClr val="0E3653"/>
                </a:solidFill>
                <a:latin typeface="Roboto Light" charset="0"/>
                <a:ea typeface="Roboto Light" charset="0"/>
                <a:cs typeface="Roboto Light" charset="0"/>
              </a:rPr>
              <a:t>Data Scientists are leaving or impossible to recruit.</a:t>
            </a:r>
          </a:p>
        </p:txBody>
      </p:sp>
      <p:sp>
        <p:nvSpPr>
          <p:cNvPr id="32" name="TextBox 31"/>
          <p:cNvSpPr txBox="1"/>
          <p:nvPr/>
        </p:nvSpPr>
        <p:spPr>
          <a:xfrm>
            <a:off x="167071" y="1109511"/>
            <a:ext cx="9230114" cy="584775"/>
          </a:xfrm>
          <a:prstGeom prst="rect">
            <a:avLst/>
          </a:prstGeom>
          <a:noFill/>
        </p:spPr>
        <p:txBody>
          <a:bodyPr wrap="square" rtlCol="0">
            <a:spAutoFit/>
          </a:bodyPr>
          <a:lstStyle/>
          <a:p>
            <a:r>
              <a:rPr lang="en-CA" sz="1600" dirty="0">
                <a:solidFill>
                  <a:srgbClr val="0E3653"/>
                </a:solidFill>
                <a:latin typeface="Roboto Light" charset="0"/>
                <a:ea typeface="Roboto Light" charset="0"/>
                <a:cs typeface="Roboto Light" charset="0"/>
              </a:rPr>
              <a:t>BI and data science teams are getting bigger and more advanced, with the demand for cross-data set analytical projects growing at an exponential rate. But their environments are not keeping up.  </a:t>
            </a:r>
            <a:endParaRPr lang="en-US" sz="1600" dirty="0">
              <a:solidFill>
                <a:srgbClr val="0E3653"/>
              </a:solidFill>
              <a:latin typeface="Roboto Light" charset="0"/>
              <a:ea typeface="Roboto Light" charset="0"/>
              <a:cs typeface="Roboto Light" charset="0"/>
            </a:endParaRPr>
          </a:p>
        </p:txBody>
      </p:sp>
      <p:pic>
        <p:nvPicPr>
          <p:cNvPr id="21" name="Picture 20">
            <a:extLst>
              <a:ext uri="{FF2B5EF4-FFF2-40B4-BE49-F238E27FC236}">
                <a16:creationId xmlns:a16="http://schemas.microsoft.com/office/drawing/2014/main" xmlns="" id="{853308FA-C77C-4348-A996-803D7FBDA2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69918" y="5099438"/>
            <a:ext cx="735825" cy="192552"/>
          </a:xfrm>
          <a:prstGeom prst="rect">
            <a:avLst/>
          </a:prstGeom>
        </p:spPr>
      </p:pic>
    </p:spTree>
    <p:extLst>
      <p:ext uri="{BB962C8B-B14F-4D97-AF65-F5344CB8AC3E}">
        <p14:creationId xmlns:p14="http://schemas.microsoft.com/office/powerpoint/2010/main" val="1619780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69824" y="6080109"/>
            <a:ext cx="10777927" cy="276241"/>
            <a:chOff x="419725" y="6075132"/>
            <a:chExt cx="10777927" cy="276241"/>
          </a:xfrm>
        </p:grpSpPr>
        <p:cxnSp>
          <p:nvCxnSpPr>
            <p:cNvPr id="5" name="Straight Connector 4"/>
            <p:cNvCxnSpPr/>
            <p:nvPr/>
          </p:nvCxnSpPr>
          <p:spPr>
            <a:xfrm>
              <a:off x="419725" y="6351373"/>
              <a:ext cx="10777927" cy="0"/>
            </a:xfrm>
            <a:prstGeom prst="line">
              <a:avLst/>
            </a:prstGeom>
            <a:ln>
              <a:solidFill>
                <a:srgbClr val="0E3653"/>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41205" y="6075132"/>
              <a:ext cx="0" cy="276241"/>
            </a:xfrm>
            <a:prstGeom prst="line">
              <a:avLst/>
            </a:prstGeom>
            <a:ln>
              <a:solidFill>
                <a:srgbClr val="0E3653"/>
              </a:solidFill>
            </a:ln>
          </p:spPr>
          <p:style>
            <a:lnRef idx="1">
              <a:schemeClr val="accent1"/>
            </a:lnRef>
            <a:fillRef idx="0">
              <a:schemeClr val="accent1"/>
            </a:fillRef>
            <a:effectRef idx="0">
              <a:schemeClr val="accent1"/>
            </a:effectRef>
            <a:fontRef idx="minor">
              <a:schemeClr val="tx1"/>
            </a:fontRef>
          </p:style>
        </p:cxnSp>
      </p:grpSp>
      <p:sp>
        <p:nvSpPr>
          <p:cNvPr id="16" name="Slide Number Placeholder 15"/>
          <p:cNvSpPr>
            <a:spLocks noGrp="1"/>
          </p:cNvSpPr>
          <p:nvPr>
            <p:ph type="sldNum" sz="quarter" idx="12"/>
          </p:nvPr>
        </p:nvSpPr>
        <p:spPr>
          <a:xfrm>
            <a:off x="9000343" y="6169984"/>
            <a:ext cx="2743200" cy="365125"/>
          </a:xfrm>
        </p:spPr>
        <p:txBody>
          <a:bodyPr/>
          <a:lstStyle/>
          <a:p>
            <a:fld id="{9966E8C8-968E-B746-9220-53530F707632}" type="slidenum">
              <a:rPr lang="en-US" smtClean="0">
                <a:solidFill>
                  <a:schemeClr val="tx2">
                    <a:lumMod val="50000"/>
                  </a:schemeClr>
                </a:solidFill>
              </a:rPr>
              <a:t>6</a:t>
            </a:fld>
            <a:endParaRPr lang="en-US" dirty="0">
              <a:solidFill>
                <a:schemeClr val="tx2">
                  <a:lumMod val="50000"/>
                </a:schemeClr>
              </a:solidFill>
            </a:endParaRPr>
          </a:p>
        </p:txBody>
      </p:sp>
      <p:pic>
        <p:nvPicPr>
          <p:cNvPr id="18" name="Picture 17" descr="Macintosh HD:Users:bryansmith:Dropbox:ThinkData:Design:Development:Design:Assets:think_data_logo.png"/>
          <p:cNvPicPr/>
          <p:nvPr/>
        </p:nvPicPr>
        <p:blipFill>
          <a:blip r:embed="rId3">
            <a:extLst>
              <a:ext uri="{28A0092B-C50C-407E-A947-70E740481C1C}">
                <a14:useLocalDpi xmlns:a14="http://schemas.microsoft.com/office/drawing/2010/main" val="0"/>
              </a:ext>
            </a:extLst>
          </a:blip>
          <a:srcRect/>
          <a:stretch>
            <a:fillRect/>
          </a:stretch>
        </p:blipFill>
        <p:spPr bwMode="auto">
          <a:xfrm>
            <a:off x="9397186" y="413739"/>
            <a:ext cx="2207811" cy="411259"/>
          </a:xfrm>
          <a:prstGeom prst="rect">
            <a:avLst/>
          </a:prstGeom>
          <a:noFill/>
          <a:ln>
            <a:noFill/>
          </a:ln>
        </p:spPr>
      </p:pic>
      <p:sp>
        <p:nvSpPr>
          <p:cNvPr id="20" name="Parallelogram 19"/>
          <p:cNvSpPr/>
          <p:nvPr/>
        </p:nvSpPr>
        <p:spPr>
          <a:xfrm>
            <a:off x="-4934" y="0"/>
            <a:ext cx="9402119" cy="989351"/>
          </a:xfrm>
          <a:custGeom>
            <a:avLst/>
            <a:gdLst>
              <a:gd name="connsiteX0" fmla="*/ 0 w 10139597"/>
              <a:gd name="connsiteY0" fmla="*/ 989351 h 989351"/>
              <a:gd name="connsiteX1" fmla="*/ 1118907 w 10139597"/>
              <a:gd name="connsiteY1" fmla="*/ 0 h 989351"/>
              <a:gd name="connsiteX2" fmla="*/ 10139597 w 10139597"/>
              <a:gd name="connsiteY2" fmla="*/ 0 h 989351"/>
              <a:gd name="connsiteX3" fmla="*/ 9020690 w 10139597"/>
              <a:gd name="connsiteY3" fmla="*/ 989351 h 989351"/>
              <a:gd name="connsiteX4" fmla="*/ 0 w 10139597"/>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7903733 w 9022640"/>
              <a:gd name="connsiteY3" fmla="*/ 989351 h 989351"/>
              <a:gd name="connsiteX4" fmla="*/ 0 w 9022640"/>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8348591 w 9022640"/>
              <a:gd name="connsiteY3" fmla="*/ 989351 h 989351"/>
              <a:gd name="connsiteX4" fmla="*/ 0 w 9022640"/>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8213785 w 9022640"/>
              <a:gd name="connsiteY3" fmla="*/ 989351 h 989351"/>
              <a:gd name="connsiteX4" fmla="*/ 0 w 9022640"/>
              <a:gd name="connsiteY4" fmla="*/ 989351 h 98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2640" h="989351">
                <a:moveTo>
                  <a:pt x="0" y="989351"/>
                </a:moveTo>
                <a:lnTo>
                  <a:pt x="1950" y="0"/>
                </a:lnTo>
                <a:lnTo>
                  <a:pt x="9022640" y="0"/>
                </a:lnTo>
                <a:lnTo>
                  <a:pt x="8213785" y="989351"/>
                </a:lnTo>
                <a:lnTo>
                  <a:pt x="0" y="989351"/>
                </a:lnTo>
                <a:close/>
              </a:path>
            </a:pathLst>
          </a:custGeom>
          <a:gradFill>
            <a:gsLst>
              <a:gs pos="37000">
                <a:srgbClr val="0E3653"/>
              </a:gs>
              <a:gs pos="100000">
                <a:srgbClr val="5597C5"/>
              </a:gs>
            </a:gsLst>
            <a:lin ang="2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r>
              <a:rPr lang="en-CA" sz="2400" dirty="0" smtClean="0">
                <a:solidFill>
                  <a:schemeClr val="bg1">
                    <a:lumMod val="95000"/>
                  </a:schemeClr>
                </a:solidFill>
                <a:latin typeface="Roboto Light" charset="0"/>
                <a:ea typeface="Roboto Light" charset="0"/>
                <a:cs typeface="Roboto Light" charset="0"/>
              </a:rPr>
              <a:t>Data Management at Scale</a:t>
            </a:r>
            <a:endParaRPr lang="en-US" sz="2400" dirty="0">
              <a:solidFill>
                <a:schemeClr val="bg1">
                  <a:lumMod val="95000"/>
                </a:schemeClr>
              </a:solidFill>
              <a:latin typeface="Roboto Light" charset="0"/>
              <a:ea typeface="Roboto Light" charset="0"/>
              <a:cs typeface="Roboto Light" charset="0"/>
            </a:endParaRPr>
          </a:p>
        </p:txBody>
      </p: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1099" t="-12849" r="19535"/>
          <a:stretch/>
        </p:blipFill>
        <p:spPr>
          <a:xfrm>
            <a:off x="376888" y="6115270"/>
            <a:ext cx="903803" cy="192722"/>
          </a:xfrm>
          <a:prstGeom prst="rect">
            <a:avLst/>
          </a:prstGeom>
        </p:spPr>
      </p:pic>
      <p:sp>
        <p:nvSpPr>
          <p:cNvPr id="25" name="TextBox 24"/>
          <p:cNvSpPr txBox="1"/>
          <p:nvPr/>
        </p:nvSpPr>
        <p:spPr>
          <a:xfrm>
            <a:off x="1429404" y="6121536"/>
            <a:ext cx="2034232" cy="215444"/>
          </a:xfrm>
          <a:prstGeom prst="rect">
            <a:avLst/>
          </a:prstGeom>
          <a:noFill/>
        </p:spPr>
        <p:txBody>
          <a:bodyPr wrap="square" rtlCol="0">
            <a:spAutoFit/>
          </a:bodyPr>
          <a:lstStyle/>
          <a:p>
            <a:r>
              <a:rPr lang="en-US" sz="800" dirty="0">
                <a:solidFill>
                  <a:schemeClr val="tx2">
                    <a:lumMod val="50000"/>
                  </a:schemeClr>
                </a:solidFill>
                <a:latin typeface="Roboto Light" charset="0"/>
                <a:ea typeface="Roboto Light" charset="0"/>
                <a:cs typeface="Roboto Light" charset="0"/>
              </a:rPr>
              <a:t>Secure, collaborative data management.</a:t>
            </a:r>
          </a:p>
        </p:txBody>
      </p:sp>
      <p:sp>
        <p:nvSpPr>
          <p:cNvPr id="26" name="TextBox 25"/>
          <p:cNvSpPr txBox="1"/>
          <p:nvPr/>
        </p:nvSpPr>
        <p:spPr>
          <a:xfrm>
            <a:off x="327036" y="6476511"/>
            <a:ext cx="1601721" cy="215444"/>
          </a:xfrm>
          <a:prstGeom prst="rect">
            <a:avLst/>
          </a:prstGeom>
          <a:noFill/>
        </p:spPr>
        <p:txBody>
          <a:bodyPr wrap="none" rtlCol="0">
            <a:spAutoFit/>
          </a:bodyPr>
          <a:lstStyle/>
          <a:p>
            <a:r>
              <a:rPr lang="en-US" sz="800">
                <a:solidFill>
                  <a:schemeClr val="tx2">
                    <a:lumMod val="50000"/>
                  </a:schemeClr>
                </a:solidFill>
                <a:latin typeface="Roboto Light" charset="0"/>
                <a:ea typeface="Roboto Light" charset="0"/>
                <a:cs typeface="Roboto Light" charset="0"/>
              </a:rPr>
              <a:t>http://</a:t>
            </a:r>
            <a:r>
              <a:rPr lang="en-US" sz="800" dirty="0" err="1">
                <a:solidFill>
                  <a:schemeClr val="tx2">
                    <a:lumMod val="50000"/>
                  </a:schemeClr>
                </a:solidFill>
                <a:latin typeface="Roboto Light" charset="0"/>
                <a:ea typeface="Roboto Light" charset="0"/>
                <a:cs typeface="Roboto Light" charset="0"/>
              </a:rPr>
              <a:t>namara.io</a:t>
            </a:r>
            <a:r>
              <a:rPr lang="en-US" sz="800" dirty="0">
                <a:solidFill>
                  <a:schemeClr val="tx2">
                    <a:lumMod val="50000"/>
                  </a:schemeClr>
                </a:solidFill>
                <a:latin typeface="Roboto Light" charset="0"/>
                <a:ea typeface="Roboto Light" charset="0"/>
                <a:cs typeface="Roboto Light" charset="0"/>
              </a:rPr>
              <a:t>/insights/blog/</a:t>
            </a:r>
          </a:p>
        </p:txBody>
      </p:sp>
      <p:grpSp>
        <p:nvGrpSpPr>
          <p:cNvPr id="13" name="Group 12"/>
          <p:cNvGrpSpPr/>
          <p:nvPr/>
        </p:nvGrpSpPr>
        <p:grpSpPr>
          <a:xfrm>
            <a:off x="6328957" y="1920037"/>
            <a:ext cx="4718794" cy="3810426"/>
            <a:chOff x="996287" y="2032199"/>
            <a:chExt cx="4718794" cy="3810426"/>
          </a:xfrm>
        </p:grpSpPr>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5188" y="2271997"/>
              <a:ext cx="4377838" cy="2794991"/>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6287" y="2032199"/>
              <a:ext cx="4718794" cy="3810426"/>
            </a:xfrm>
            <a:prstGeom prst="rect">
              <a:avLst/>
            </a:prstGeom>
          </p:spPr>
        </p:pic>
      </p:grpSp>
      <p:sp>
        <p:nvSpPr>
          <p:cNvPr id="32" name="TextBox 31"/>
          <p:cNvSpPr txBox="1"/>
          <p:nvPr/>
        </p:nvSpPr>
        <p:spPr>
          <a:xfrm>
            <a:off x="167071" y="1109511"/>
            <a:ext cx="9230114" cy="584775"/>
          </a:xfrm>
          <a:prstGeom prst="rect">
            <a:avLst/>
          </a:prstGeom>
          <a:noFill/>
        </p:spPr>
        <p:txBody>
          <a:bodyPr wrap="square" rtlCol="0">
            <a:spAutoFit/>
          </a:bodyPr>
          <a:lstStyle/>
          <a:p>
            <a:r>
              <a:rPr lang="en-US" sz="1600" dirty="0" smtClean="0">
                <a:solidFill>
                  <a:srgbClr val="0E3653"/>
                </a:solidFill>
                <a:latin typeface="Roboto Light" charset="0"/>
                <a:ea typeface="Roboto Light" charset="0"/>
                <a:cs typeface="Roboto Light" charset="0"/>
              </a:rPr>
              <a:t>Most organizations will require a </a:t>
            </a:r>
            <a:r>
              <a:rPr lang="en-US" sz="1600" dirty="0" smtClean="0">
                <a:solidFill>
                  <a:srgbClr val="0E3653"/>
                </a:solidFill>
                <a:latin typeface="Roboto Light" charset="0"/>
                <a:ea typeface="Roboto Light" charset="0"/>
                <a:cs typeface="Roboto Light" charset="0"/>
              </a:rPr>
              <a:t>collaborative </a:t>
            </a:r>
            <a:r>
              <a:rPr lang="en-US" sz="1600" dirty="0">
                <a:solidFill>
                  <a:srgbClr val="0E3653"/>
                </a:solidFill>
                <a:latin typeface="Roboto Light" charset="0"/>
                <a:ea typeface="Roboto Light" charset="0"/>
                <a:cs typeface="Roboto Light" charset="0"/>
              </a:rPr>
              <a:t>way to access, manage, and integrate with the data that </a:t>
            </a:r>
            <a:r>
              <a:rPr lang="en-US" sz="1600" dirty="0" smtClean="0">
                <a:solidFill>
                  <a:srgbClr val="0E3653"/>
                </a:solidFill>
                <a:latin typeface="Roboto Light" charset="0"/>
                <a:ea typeface="Roboto Light" charset="0"/>
                <a:cs typeface="Roboto Light" charset="0"/>
              </a:rPr>
              <a:t>they use to make decisions. </a:t>
            </a:r>
            <a:endParaRPr lang="en-US" sz="1600" dirty="0">
              <a:solidFill>
                <a:srgbClr val="0E3653"/>
              </a:solidFill>
              <a:latin typeface="Roboto Light" charset="0"/>
              <a:ea typeface="Roboto Light" charset="0"/>
              <a:cs typeface="Roboto Light" charset="0"/>
            </a:endParaRPr>
          </a:p>
        </p:txBody>
      </p:sp>
      <p:grpSp>
        <p:nvGrpSpPr>
          <p:cNvPr id="2" name="Group 1"/>
          <p:cNvGrpSpPr/>
          <p:nvPr/>
        </p:nvGrpSpPr>
        <p:grpSpPr>
          <a:xfrm>
            <a:off x="879786" y="2027315"/>
            <a:ext cx="5167700" cy="3095454"/>
            <a:chOff x="610231" y="2061530"/>
            <a:chExt cx="5167700" cy="3095454"/>
          </a:xfrm>
        </p:grpSpPr>
        <p:sp>
          <p:nvSpPr>
            <p:cNvPr id="27" name="TextBox 26"/>
            <p:cNvSpPr txBox="1"/>
            <p:nvPr/>
          </p:nvSpPr>
          <p:spPr>
            <a:xfrm>
              <a:off x="1149342" y="2061530"/>
              <a:ext cx="4628587" cy="584775"/>
            </a:xfrm>
            <a:prstGeom prst="rect">
              <a:avLst/>
            </a:prstGeom>
            <a:noFill/>
          </p:spPr>
          <p:txBody>
            <a:bodyPr wrap="square" rtlCol="0">
              <a:spAutoFit/>
            </a:bodyPr>
            <a:lstStyle/>
            <a:p>
              <a:r>
                <a:rPr lang="en-US" sz="1600" dirty="0">
                  <a:solidFill>
                    <a:srgbClr val="0E3653"/>
                  </a:solidFill>
                  <a:latin typeface="Roboto" charset="0"/>
                  <a:ea typeface="Roboto" charset="0"/>
                  <a:cs typeface="Roboto" charset="0"/>
                </a:rPr>
                <a:t>Access new data or add visibility to what you already </a:t>
              </a:r>
              <a:r>
                <a:rPr lang="en-US" sz="1600" dirty="0" smtClean="0">
                  <a:solidFill>
                    <a:srgbClr val="0E3653"/>
                  </a:solidFill>
                  <a:latin typeface="Roboto" charset="0"/>
                  <a:ea typeface="Roboto" charset="0"/>
                  <a:cs typeface="Roboto" charset="0"/>
                </a:rPr>
                <a:t>have.  </a:t>
              </a:r>
              <a:endParaRPr lang="en-US" sz="1600" dirty="0">
                <a:solidFill>
                  <a:srgbClr val="0E3653"/>
                </a:solidFill>
                <a:latin typeface="Roboto" charset="0"/>
                <a:ea typeface="Roboto" charset="0"/>
                <a:cs typeface="Roboto" charset="0"/>
              </a:endParaRPr>
            </a:p>
          </p:txBody>
        </p:sp>
        <p:grpSp>
          <p:nvGrpSpPr>
            <p:cNvPr id="28" name="Group 27"/>
            <p:cNvGrpSpPr/>
            <p:nvPr/>
          </p:nvGrpSpPr>
          <p:grpSpPr>
            <a:xfrm>
              <a:off x="615652" y="2142060"/>
              <a:ext cx="449242" cy="428882"/>
              <a:chOff x="-5953495" y="1501335"/>
              <a:chExt cx="6287603" cy="6002646"/>
            </a:xfrm>
          </p:grpSpPr>
          <p:sp>
            <p:nvSpPr>
              <p:cNvPr id="29" name="Oval 28"/>
              <p:cNvSpPr/>
              <p:nvPr/>
            </p:nvSpPr>
            <p:spPr>
              <a:xfrm>
                <a:off x="-5618206" y="1625340"/>
                <a:ext cx="5682342" cy="5682342"/>
              </a:xfrm>
              <a:prstGeom prst="ellipse">
                <a:avLst/>
              </a:prstGeom>
              <a:solidFill>
                <a:srgbClr val="83D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rotWithShape="1">
              <a:blip r:embed="rId7">
                <a:extLst>
                  <a:ext uri="{28A0092B-C50C-407E-A947-70E740481C1C}">
                    <a14:useLocalDpi xmlns:a14="http://schemas.microsoft.com/office/drawing/2010/main" val="0"/>
                  </a:ext>
                </a:extLst>
              </a:blip>
              <a:srcRect l="3446" r="4872" b="12473"/>
              <a:stretch/>
            </p:blipFill>
            <p:spPr>
              <a:xfrm>
                <a:off x="-5953495" y="1501335"/>
                <a:ext cx="6287603" cy="6002646"/>
              </a:xfrm>
              <a:prstGeom prst="rect">
                <a:avLst/>
              </a:prstGeom>
            </p:spPr>
          </p:pic>
        </p:grpSp>
        <p:sp>
          <p:nvSpPr>
            <p:cNvPr id="31" name="TextBox 30"/>
            <p:cNvSpPr txBox="1"/>
            <p:nvPr/>
          </p:nvSpPr>
          <p:spPr>
            <a:xfrm>
              <a:off x="1149344" y="3321187"/>
              <a:ext cx="4628587" cy="584775"/>
            </a:xfrm>
            <a:prstGeom prst="rect">
              <a:avLst/>
            </a:prstGeom>
            <a:noFill/>
          </p:spPr>
          <p:txBody>
            <a:bodyPr wrap="square" rtlCol="0">
              <a:spAutoFit/>
            </a:bodyPr>
            <a:lstStyle/>
            <a:p>
              <a:r>
                <a:rPr lang="en-US" sz="1600" dirty="0">
                  <a:solidFill>
                    <a:srgbClr val="0E3653"/>
                  </a:solidFill>
                  <a:latin typeface="Roboto" charset="0"/>
                  <a:ea typeface="Roboto" charset="0"/>
                  <a:cs typeface="Roboto" charset="0"/>
                </a:rPr>
                <a:t>Collaborate and get better control over the data you use.  </a:t>
              </a:r>
            </a:p>
          </p:txBody>
        </p:sp>
        <p:sp>
          <p:nvSpPr>
            <p:cNvPr id="35" name="TextBox 34"/>
            <p:cNvSpPr txBox="1"/>
            <p:nvPr/>
          </p:nvSpPr>
          <p:spPr>
            <a:xfrm>
              <a:off x="1149343" y="3940077"/>
              <a:ext cx="4628587" cy="584775"/>
            </a:xfrm>
            <a:prstGeom prst="rect">
              <a:avLst/>
            </a:prstGeom>
            <a:noFill/>
          </p:spPr>
          <p:txBody>
            <a:bodyPr wrap="square" rtlCol="0">
              <a:spAutoFit/>
            </a:bodyPr>
            <a:lstStyle/>
            <a:p>
              <a:r>
                <a:rPr lang="en-US" sz="1600" dirty="0">
                  <a:solidFill>
                    <a:srgbClr val="0E3653"/>
                  </a:solidFill>
                  <a:latin typeface="Roboto" charset="0"/>
                  <a:ea typeface="Roboto" charset="0"/>
                  <a:cs typeface="Roboto" charset="0"/>
                </a:rPr>
                <a:t>Integrate clean data directly into intelligent machines and BI applications. </a:t>
              </a:r>
            </a:p>
          </p:txBody>
        </p:sp>
        <p:grpSp>
          <p:nvGrpSpPr>
            <p:cNvPr id="36" name="Group 35"/>
            <p:cNvGrpSpPr/>
            <p:nvPr/>
          </p:nvGrpSpPr>
          <p:grpSpPr>
            <a:xfrm>
              <a:off x="629520" y="3393364"/>
              <a:ext cx="449242" cy="428882"/>
              <a:chOff x="-5953495" y="1501335"/>
              <a:chExt cx="6287603" cy="6002646"/>
            </a:xfrm>
          </p:grpSpPr>
          <p:sp>
            <p:nvSpPr>
              <p:cNvPr id="37" name="Oval 36"/>
              <p:cNvSpPr/>
              <p:nvPr/>
            </p:nvSpPr>
            <p:spPr>
              <a:xfrm>
                <a:off x="-5618206" y="1625340"/>
                <a:ext cx="5682342" cy="5682342"/>
              </a:xfrm>
              <a:prstGeom prst="ellipse">
                <a:avLst/>
              </a:prstGeom>
              <a:solidFill>
                <a:srgbClr val="83D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p:cNvPicPr>
                <a:picLocks noChangeAspect="1"/>
              </p:cNvPicPr>
              <p:nvPr/>
            </p:nvPicPr>
            <p:blipFill rotWithShape="1">
              <a:blip r:embed="rId7">
                <a:extLst>
                  <a:ext uri="{28A0092B-C50C-407E-A947-70E740481C1C}">
                    <a14:useLocalDpi xmlns:a14="http://schemas.microsoft.com/office/drawing/2010/main" val="0"/>
                  </a:ext>
                </a:extLst>
              </a:blip>
              <a:srcRect l="3446" r="4872" b="12473"/>
              <a:stretch/>
            </p:blipFill>
            <p:spPr>
              <a:xfrm>
                <a:off x="-5953495" y="1501335"/>
                <a:ext cx="6287603" cy="6002646"/>
              </a:xfrm>
              <a:prstGeom prst="rect">
                <a:avLst/>
              </a:prstGeom>
            </p:spPr>
          </p:pic>
        </p:grpSp>
        <p:grpSp>
          <p:nvGrpSpPr>
            <p:cNvPr id="39" name="Group 38"/>
            <p:cNvGrpSpPr/>
            <p:nvPr/>
          </p:nvGrpSpPr>
          <p:grpSpPr>
            <a:xfrm>
              <a:off x="629520" y="4019016"/>
              <a:ext cx="449242" cy="428882"/>
              <a:chOff x="-5953495" y="1501335"/>
              <a:chExt cx="6287603" cy="6002646"/>
            </a:xfrm>
          </p:grpSpPr>
          <p:sp>
            <p:nvSpPr>
              <p:cNvPr id="40" name="Oval 39"/>
              <p:cNvSpPr/>
              <p:nvPr/>
            </p:nvSpPr>
            <p:spPr>
              <a:xfrm>
                <a:off x="-5618206" y="1625340"/>
                <a:ext cx="5682342" cy="5682342"/>
              </a:xfrm>
              <a:prstGeom prst="ellipse">
                <a:avLst/>
              </a:prstGeom>
              <a:solidFill>
                <a:srgbClr val="83D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p:cNvPicPr>
                <a:picLocks noChangeAspect="1"/>
              </p:cNvPicPr>
              <p:nvPr/>
            </p:nvPicPr>
            <p:blipFill rotWithShape="1">
              <a:blip r:embed="rId7">
                <a:extLst>
                  <a:ext uri="{28A0092B-C50C-407E-A947-70E740481C1C}">
                    <a14:useLocalDpi xmlns:a14="http://schemas.microsoft.com/office/drawing/2010/main" val="0"/>
                  </a:ext>
                </a:extLst>
              </a:blip>
              <a:srcRect l="3446" r="4872" b="12473"/>
              <a:stretch/>
            </p:blipFill>
            <p:spPr>
              <a:xfrm>
                <a:off x="-5953495" y="1501335"/>
                <a:ext cx="6287603" cy="6002646"/>
              </a:xfrm>
              <a:prstGeom prst="rect">
                <a:avLst/>
              </a:prstGeom>
            </p:spPr>
          </p:pic>
        </p:grpSp>
        <p:grpSp>
          <p:nvGrpSpPr>
            <p:cNvPr id="33" name="Group 32"/>
            <p:cNvGrpSpPr/>
            <p:nvPr/>
          </p:nvGrpSpPr>
          <p:grpSpPr>
            <a:xfrm>
              <a:off x="610231" y="4644668"/>
              <a:ext cx="449242" cy="428882"/>
              <a:chOff x="-5953495" y="1501335"/>
              <a:chExt cx="6287603" cy="6002646"/>
            </a:xfrm>
          </p:grpSpPr>
          <p:sp>
            <p:nvSpPr>
              <p:cNvPr id="34" name="Oval 33"/>
              <p:cNvSpPr/>
              <p:nvPr/>
            </p:nvSpPr>
            <p:spPr>
              <a:xfrm>
                <a:off x="-5618206" y="1625340"/>
                <a:ext cx="5682342" cy="5682342"/>
              </a:xfrm>
              <a:prstGeom prst="ellipse">
                <a:avLst/>
              </a:prstGeom>
              <a:solidFill>
                <a:srgbClr val="83D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p:cNvPicPr>
                <a:picLocks noChangeAspect="1"/>
              </p:cNvPicPr>
              <p:nvPr/>
            </p:nvPicPr>
            <p:blipFill rotWithShape="1">
              <a:blip r:embed="rId7">
                <a:extLst>
                  <a:ext uri="{28A0092B-C50C-407E-A947-70E740481C1C}">
                    <a14:useLocalDpi xmlns:a14="http://schemas.microsoft.com/office/drawing/2010/main" val="0"/>
                  </a:ext>
                </a:extLst>
              </a:blip>
              <a:srcRect l="3446" r="4872" b="12473"/>
              <a:stretch/>
            </p:blipFill>
            <p:spPr>
              <a:xfrm>
                <a:off x="-5953495" y="1501335"/>
                <a:ext cx="6287603" cy="6002646"/>
              </a:xfrm>
              <a:prstGeom prst="rect">
                <a:avLst/>
              </a:prstGeom>
            </p:spPr>
          </p:pic>
        </p:grpSp>
        <p:sp>
          <p:nvSpPr>
            <p:cNvPr id="43" name="TextBox 42"/>
            <p:cNvSpPr txBox="1"/>
            <p:nvPr/>
          </p:nvSpPr>
          <p:spPr>
            <a:xfrm>
              <a:off x="1149342" y="4572209"/>
              <a:ext cx="4628587" cy="584775"/>
            </a:xfrm>
            <a:prstGeom prst="rect">
              <a:avLst/>
            </a:prstGeom>
            <a:noFill/>
          </p:spPr>
          <p:txBody>
            <a:bodyPr wrap="square" rtlCol="0">
              <a:spAutoFit/>
            </a:bodyPr>
            <a:lstStyle/>
            <a:p>
              <a:r>
                <a:rPr lang="en-US" sz="1600" dirty="0">
                  <a:solidFill>
                    <a:srgbClr val="0E3653"/>
                  </a:solidFill>
                  <a:latin typeface="Roboto" charset="0"/>
                  <a:ea typeface="Roboto" charset="0"/>
                  <a:cs typeface="Roboto" charset="0"/>
                </a:rPr>
                <a:t>Monitor data feeds and orchestrate the flow of information. </a:t>
              </a:r>
            </a:p>
          </p:txBody>
        </p:sp>
        <p:grpSp>
          <p:nvGrpSpPr>
            <p:cNvPr id="44" name="Group 43"/>
            <p:cNvGrpSpPr/>
            <p:nvPr/>
          </p:nvGrpSpPr>
          <p:grpSpPr>
            <a:xfrm>
              <a:off x="618081" y="2767712"/>
              <a:ext cx="449242" cy="428882"/>
              <a:chOff x="-5953495" y="1501335"/>
              <a:chExt cx="6287603" cy="6002646"/>
            </a:xfrm>
          </p:grpSpPr>
          <p:sp>
            <p:nvSpPr>
              <p:cNvPr id="45" name="Oval 44"/>
              <p:cNvSpPr/>
              <p:nvPr/>
            </p:nvSpPr>
            <p:spPr>
              <a:xfrm>
                <a:off x="-5618206" y="1625340"/>
                <a:ext cx="5682342" cy="5682342"/>
              </a:xfrm>
              <a:prstGeom prst="ellipse">
                <a:avLst/>
              </a:prstGeom>
              <a:solidFill>
                <a:srgbClr val="83D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p:cNvPicPr>
                <a:picLocks noChangeAspect="1"/>
              </p:cNvPicPr>
              <p:nvPr/>
            </p:nvPicPr>
            <p:blipFill rotWithShape="1">
              <a:blip r:embed="rId7">
                <a:extLst>
                  <a:ext uri="{28A0092B-C50C-407E-A947-70E740481C1C}">
                    <a14:useLocalDpi xmlns:a14="http://schemas.microsoft.com/office/drawing/2010/main" val="0"/>
                  </a:ext>
                </a:extLst>
              </a:blip>
              <a:srcRect l="3446" r="4872" b="12473"/>
              <a:stretch/>
            </p:blipFill>
            <p:spPr>
              <a:xfrm>
                <a:off x="-5953495" y="1501335"/>
                <a:ext cx="6287603" cy="6002646"/>
              </a:xfrm>
              <a:prstGeom prst="rect">
                <a:avLst/>
              </a:prstGeom>
            </p:spPr>
          </p:pic>
        </p:grpSp>
        <p:sp>
          <p:nvSpPr>
            <p:cNvPr id="47" name="TextBox 46"/>
            <p:cNvSpPr txBox="1"/>
            <p:nvPr/>
          </p:nvSpPr>
          <p:spPr>
            <a:xfrm>
              <a:off x="1149342" y="2690229"/>
              <a:ext cx="4628587" cy="584775"/>
            </a:xfrm>
            <a:prstGeom prst="rect">
              <a:avLst/>
            </a:prstGeom>
            <a:noFill/>
          </p:spPr>
          <p:txBody>
            <a:bodyPr wrap="square" rtlCol="0">
              <a:spAutoFit/>
            </a:bodyPr>
            <a:lstStyle/>
            <a:p>
              <a:r>
                <a:rPr lang="en-US" sz="1600" dirty="0">
                  <a:solidFill>
                    <a:srgbClr val="0E3653"/>
                  </a:solidFill>
                  <a:latin typeface="Roboto" charset="0"/>
                  <a:ea typeface="Roboto" charset="0"/>
                  <a:cs typeface="Roboto" charset="0"/>
                </a:rPr>
                <a:t>Enrich and merge data with machine learning and automated data prep.  </a:t>
              </a:r>
            </a:p>
          </p:txBody>
        </p:sp>
      </p:grpSp>
    </p:spTree>
    <p:extLst>
      <p:ext uri="{BB962C8B-B14F-4D97-AF65-F5344CB8AC3E}">
        <p14:creationId xmlns:p14="http://schemas.microsoft.com/office/powerpoint/2010/main" val="273593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xmlns="" id="{5B08EAEF-C8D2-C440-A988-04CDD5174615}"/>
              </a:ext>
            </a:extLst>
          </p:cNvPr>
          <p:cNvSpPr/>
          <p:nvPr/>
        </p:nvSpPr>
        <p:spPr>
          <a:xfrm>
            <a:off x="1" y="0"/>
            <a:ext cx="8824114" cy="6858000"/>
          </a:xfrm>
          <a:prstGeom prst="rect">
            <a:avLst/>
          </a:prstGeom>
          <a:gradFill>
            <a:gsLst>
              <a:gs pos="88000">
                <a:schemeClr val="bg1">
                  <a:lumMod val="0"/>
                  <a:lumOff val="100000"/>
                </a:schemeClr>
              </a:gs>
              <a:gs pos="100000">
                <a:schemeClr val="accent1">
                  <a:alpha val="0"/>
                  <a:lumMod val="0"/>
                  <a:lumOff val="100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2371629" y="4156149"/>
            <a:ext cx="4820997" cy="1600438"/>
          </a:xfrm>
          <a:prstGeom prst="rect">
            <a:avLst/>
          </a:prstGeom>
          <a:noFill/>
        </p:spPr>
        <p:txBody>
          <a:bodyPr wrap="square" rtlCol="0">
            <a:spAutoFit/>
          </a:bodyPr>
          <a:lstStyle/>
          <a:p>
            <a:r>
              <a:rPr lang="en-US" sz="1400" dirty="0">
                <a:solidFill>
                  <a:srgbClr val="002060"/>
                </a:solidFill>
                <a:latin typeface="Roboto Light" panose="02000000000000000000" pitchFamily="2" charset="0"/>
                <a:ea typeface="Roboto Light" panose="02000000000000000000" pitchFamily="2" charset="0"/>
              </a:rPr>
              <a:t>"The use of various data sets and standards made it virtually impossible to paint a government-wide picture of departmental spending on a vendor by vendor basis. ThinkData solved this by flipping a switch." </a:t>
            </a:r>
            <a:endParaRPr lang="en-US" sz="1400" dirty="0">
              <a:solidFill>
                <a:srgbClr val="002060"/>
              </a:solidFill>
              <a:latin typeface="Roboto Light" panose="02000000000000000000" pitchFamily="2" charset="0"/>
              <a:ea typeface="Roboto Light" panose="02000000000000000000" pitchFamily="2" charset="0"/>
              <a:cs typeface="Roboto Light" charset="0"/>
            </a:endParaRPr>
          </a:p>
          <a:p>
            <a:r>
              <a:rPr lang="en-US" sz="1400" dirty="0">
                <a:solidFill>
                  <a:srgbClr val="002060"/>
                </a:solidFill>
                <a:latin typeface="Roboto Light" charset="0"/>
                <a:ea typeface="Roboto Light" charset="0"/>
                <a:cs typeface="Roboto Light" charset="0"/>
              </a:rPr>
              <a:t>		</a:t>
            </a:r>
          </a:p>
          <a:p>
            <a:r>
              <a:rPr lang="en-US" sz="1400" dirty="0">
                <a:solidFill>
                  <a:srgbClr val="002060"/>
                </a:solidFill>
                <a:latin typeface="Roboto Light" charset="0"/>
                <a:ea typeface="Roboto Light" charset="0"/>
                <a:cs typeface="Roboto Light" charset="0"/>
              </a:rPr>
              <a:t>                       - Alex </a:t>
            </a:r>
            <a:r>
              <a:rPr lang="en-US" sz="1400" dirty="0" err="1">
                <a:solidFill>
                  <a:srgbClr val="002060"/>
                </a:solidFill>
                <a:latin typeface="Roboto Light" charset="0"/>
                <a:ea typeface="Roboto Light" charset="0"/>
                <a:cs typeface="Roboto Light" charset="0"/>
              </a:rPr>
              <a:t>Benay</a:t>
            </a:r>
            <a:r>
              <a:rPr lang="en-US" sz="1400" dirty="0">
                <a:solidFill>
                  <a:srgbClr val="002060"/>
                </a:solidFill>
                <a:latin typeface="Roboto Light" charset="0"/>
                <a:ea typeface="Roboto Light" charset="0"/>
                <a:cs typeface="Roboto Light" charset="0"/>
              </a:rPr>
              <a:t>, CIO of the Government of </a:t>
            </a:r>
            <a:r>
              <a:rPr lang="en-US" sz="1400" dirty="0" smtClean="0">
                <a:solidFill>
                  <a:srgbClr val="002060"/>
                </a:solidFill>
                <a:latin typeface="Roboto Light" charset="0"/>
                <a:ea typeface="Roboto Light" charset="0"/>
                <a:cs typeface="Roboto Light" charset="0"/>
              </a:rPr>
              <a:t>		      Canada</a:t>
            </a:r>
            <a:endParaRPr lang="en-US" sz="1400" dirty="0">
              <a:solidFill>
                <a:srgbClr val="002060"/>
              </a:solidFill>
              <a:latin typeface="Roboto Light" charset="0"/>
              <a:ea typeface="Roboto Light" charset="0"/>
              <a:cs typeface="Roboto Light" charset="0"/>
            </a:endParaRPr>
          </a:p>
        </p:txBody>
      </p:sp>
      <p:grpSp>
        <p:nvGrpSpPr>
          <p:cNvPr id="17" name="Group 16"/>
          <p:cNvGrpSpPr/>
          <p:nvPr/>
        </p:nvGrpSpPr>
        <p:grpSpPr>
          <a:xfrm>
            <a:off x="269824" y="6080109"/>
            <a:ext cx="10777927" cy="276241"/>
            <a:chOff x="419725" y="6075132"/>
            <a:chExt cx="10777927" cy="276241"/>
          </a:xfrm>
        </p:grpSpPr>
        <p:cxnSp>
          <p:nvCxnSpPr>
            <p:cNvPr id="5" name="Straight Connector 4"/>
            <p:cNvCxnSpPr/>
            <p:nvPr/>
          </p:nvCxnSpPr>
          <p:spPr>
            <a:xfrm>
              <a:off x="419725" y="6351373"/>
              <a:ext cx="10777927" cy="0"/>
            </a:xfrm>
            <a:prstGeom prst="line">
              <a:avLst/>
            </a:prstGeom>
            <a:ln>
              <a:solidFill>
                <a:srgbClr val="0E3653"/>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41205" y="6075132"/>
              <a:ext cx="0" cy="276241"/>
            </a:xfrm>
            <a:prstGeom prst="line">
              <a:avLst/>
            </a:prstGeom>
            <a:ln>
              <a:solidFill>
                <a:srgbClr val="0E3653"/>
              </a:solidFill>
            </a:ln>
          </p:spPr>
          <p:style>
            <a:lnRef idx="1">
              <a:schemeClr val="accent1"/>
            </a:lnRef>
            <a:fillRef idx="0">
              <a:schemeClr val="accent1"/>
            </a:fillRef>
            <a:effectRef idx="0">
              <a:schemeClr val="accent1"/>
            </a:effectRef>
            <a:fontRef idx="minor">
              <a:schemeClr val="tx1"/>
            </a:fontRef>
          </p:style>
        </p:cxnSp>
      </p:grpSp>
      <p:sp>
        <p:nvSpPr>
          <p:cNvPr id="16" name="Slide Number Placeholder 15"/>
          <p:cNvSpPr>
            <a:spLocks noGrp="1"/>
          </p:cNvSpPr>
          <p:nvPr>
            <p:ph type="sldNum" sz="quarter" idx="12"/>
          </p:nvPr>
        </p:nvSpPr>
        <p:spPr>
          <a:xfrm>
            <a:off x="9000343" y="6169984"/>
            <a:ext cx="2743200" cy="365125"/>
          </a:xfrm>
        </p:spPr>
        <p:txBody>
          <a:bodyPr/>
          <a:lstStyle/>
          <a:p>
            <a:fld id="{9966E8C8-968E-B746-9220-53530F707632}" type="slidenum">
              <a:rPr lang="en-US" smtClean="0">
                <a:solidFill>
                  <a:schemeClr val="tx2">
                    <a:lumMod val="50000"/>
                  </a:schemeClr>
                </a:solidFill>
              </a:rPr>
              <a:t>7</a:t>
            </a:fld>
            <a:endParaRPr lang="en-US" dirty="0">
              <a:solidFill>
                <a:schemeClr val="tx2">
                  <a:lumMod val="50000"/>
                </a:schemeClr>
              </a:solidFill>
            </a:endParaRPr>
          </a:p>
        </p:txBody>
      </p:sp>
      <p:pic>
        <p:nvPicPr>
          <p:cNvPr id="22" name="Picture 21"/>
          <p:cNvPicPr>
            <a:picLocks noChangeAspect="1"/>
          </p:cNvPicPr>
          <p:nvPr/>
        </p:nvPicPr>
        <p:blipFill rotWithShape="1">
          <a:blip r:embed="rId3">
            <a:extLst>
              <a:ext uri="{28A0092B-C50C-407E-A947-70E740481C1C}">
                <a14:useLocalDpi xmlns:a14="http://schemas.microsoft.com/office/drawing/2010/main" val="0"/>
              </a:ext>
            </a:extLst>
          </a:blip>
          <a:srcRect l="-1099" t="-12849" r="19535"/>
          <a:stretch/>
        </p:blipFill>
        <p:spPr>
          <a:xfrm>
            <a:off x="376888" y="6115270"/>
            <a:ext cx="903803" cy="192722"/>
          </a:xfrm>
          <a:prstGeom prst="rect">
            <a:avLst/>
          </a:prstGeom>
        </p:spPr>
      </p:pic>
      <p:sp>
        <p:nvSpPr>
          <p:cNvPr id="26" name="TextBox 25"/>
          <p:cNvSpPr txBox="1"/>
          <p:nvPr/>
        </p:nvSpPr>
        <p:spPr>
          <a:xfrm>
            <a:off x="327036" y="6476511"/>
            <a:ext cx="1601721" cy="215444"/>
          </a:xfrm>
          <a:prstGeom prst="rect">
            <a:avLst/>
          </a:prstGeom>
          <a:noFill/>
        </p:spPr>
        <p:txBody>
          <a:bodyPr wrap="none" rtlCol="0">
            <a:spAutoFit/>
          </a:bodyPr>
          <a:lstStyle/>
          <a:p>
            <a:r>
              <a:rPr lang="en-US" sz="800">
                <a:solidFill>
                  <a:schemeClr val="tx2">
                    <a:lumMod val="50000"/>
                  </a:schemeClr>
                </a:solidFill>
                <a:latin typeface="Roboto Light" charset="0"/>
                <a:ea typeface="Roboto Light" charset="0"/>
                <a:cs typeface="Roboto Light" charset="0"/>
              </a:rPr>
              <a:t>http://</a:t>
            </a:r>
            <a:r>
              <a:rPr lang="en-US" sz="800" dirty="0" err="1">
                <a:solidFill>
                  <a:schemeClr val="tx2">
                    <a:lumMod val="50000"/>
                  </a:schemeClr>
                </a:solidFill>
                <a:latin typeface="Roboto Light" charset="0"/>
                <a:ea typeface="Roboto Light" charset="0"/>
                <a:cs typeface="Roboto Light" charset="0"/>
              </a:rPr>
              <a:t>namara.io</a:t>
            </a:r>
            <a:r>
              <a:rPr lang="en-US" sz="800" dirty="0">
                <a:solidFill>
                  <a:schemeClr val="tx2">
                    <a:lumMod val="50000"/>
                  </a:schemeClr>
                </a:solidFill>
                <a:latin typeface="Roboto Light" charset="0"/>
                <a:ea typeface="Roboto Light" charset="0"/>
                <a:cs typeface="Roboto Light" charset="0"/>
              </a:rPr>
              <a:t>/insights/blog/</a:t>
            </a:r>
          </a:p>
        </p:txBody>
      </p:sp>
      <p:pic>
        <p:nvPicPr>
          <p:cNvPr id="18" name="Picture 17" descr="Macintosh HD:Users:bryansmith:Dropbox:ThinkData:Design:Development:Design:Assets:think_data_logo.png"/>
          <p:cNvPicPr/>
          <p:nvPr/>
        </p:nvPicPr>
        <p:blipFill>
          <a:blip r:embed="rId4">
            <a:extLst>
              <a:ext uri="{28A0092B-C50C-407E-A947-70E740481C1C}">
                <a14:useLocalDpi xmlns:a14="http://schemas.microsoft.com/office/drawing/2010/main" val="0"/>
              </a:ext>
            </a:extLst>
          </a:blip>
          <a:srcRect/>
          <a:stretch>
            <a:fillRect/>
          </a:stretch>
        </p:blipFill>
        <p:spPr bwMode="auto">
          <a:xfrm>
            <a:off x="9397186" y="413739"/>
            <a:ext cx="2207811" cy="411259"/>
          </a:xfrm>
          <a:prstGeom prst="rect">
            <a:avLst/>
          </a:prstGeom>
          <a:noFill/>
          <a:ln>
            <a:noFill/>
          </a:ln>
        </p:spPr>
      </p:pic>
      <p:sp>
        <p:nvSpPr>
          <p:cNvPr id="20" name="Parallelogram 19"/>
          <p:cNvSpPr/>
          <p:nvPr/>
        </p:nvSpPr>
        <p:spPr>
          <a:xfrm>
            <a:off x="-4934" y="0"/>
            <a:ext cx="9402119" cy="989351"/>
          </a:xfrm>
          <a:custGeom>
            <a:avLst/>
            <a:gdLst>
              <a:gd name="connsiteX0" fmla="*/ 0 w 10139597"/>
              <a:gd name="connsiteY0" fmla="*/ 989351 h 989351"/>
              <a:gd name="connsiteX1" fmla="*/ 1118907 w 10139597"/>
              <a:gd name="connsiteY1" fmla="*/ 0 h 989351"/>
              <a:gd name="connsiteX2" fmla="*/ 10139597 w 10139597"/>
              <a:gd name="connsiteY2" fmla="*/ 0 h 989351"/>
              <a:gd name="connsiteX3" fmla="*/ 9020690 w 10139597"/>
              <a:gd name="connsiteY3" fmla="*/ 989351 h 989351"/>
              <a:gd name="connsiteX4" fmla="*/ 0 w 10139597"/>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7903733 w 9022640"/>
              <a:gd name="connsiteY3" fmla="*/ 989351 h 989351"/>
              <a:gd name="connsiteX4" fmla="*/ 0 w 9022640"/>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8348591 w 9022640"/>
              <a:gd name="connsiteY3" fmla="*/ 989351 h 989351"/>
              <a:gd name="connsiteX4" fmla="*/ 0 w 9022640"/>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8213785 w 9022640"/>
              <a:gd name="connsiteY3" fmla="*/ 989351 h 989351"/>
              <a:gd name="connsiteX4" fmla="*/ 0 w 9022640"/>
              <a:gd name="connsiteY4" fmla="*/ 989351 h 98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2640" h="989351">
                <a:moveTo>
                  <a:pt x="0" y="989351"/>
                </a:moveTo>
                <a:lnTo>
                  <a:pt x="1950" y="0"/>
                </a:lnTo>
                <a:lnTo>
                  <a:pt x="9022640" y="0"/>
                </a:lnTo>
                <a:lnTo>
                  <a:pt x="8213785" y="989351"/>
                </a:lnTo>
                <a:lnTo>
                  <a:pt x="0" y="989351"/>
                </a:lnTo>
                <a:close/>
              </a:path>
            </a:pathLst>
          </a:custGeom>
          <a:gradFill>
            <a:gsLst>
              <a:gs pos="37000">
                <a:srgbClr val="0E3653"/>
              </a:gs>
              <a:gs pos="100000">
                <a:srgbClr val="5597C5"/>
              </a:gs>
            </a:gsLst>
            <a:lin ang="2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r>
              <a:rPr lang="en-CA" sz="2400" dirty="0" smtClean="0">
                <a:solidFill>
                  <a:schemeClr val="bg1">
                    <a:lumMod val="95000"/>
                  </a:schemeClr>
                </a:solidFill>
                <a:latin typeface="Roboto Light" charset="0"/>
                <a:ea typeface="Roboto Light" charset="0"/>
                <a:cs typeface="Roboto Light" charset="0"/>
              </a:rPr>
              <a:t>Case Study: TBS CIOB</a:t>
            </a:r>
            <a:endParaRPr lang="en-US" sz="2400" dirty="0">
              <a:solidFill>
                <a:schemeClr val="bg1">
                  <a:lumMod val="95000"/>
                </a:schemeClr>
              </a:solidFill>
              <a:latin typeface="Roboto Light" charset="0"/>
              <a:ea typeface="Roboto Light" charset="0"/>
              <a:cs typeface="Roboto Light" charset="0"/>
            </a:endParaRPr>
          </a:p>
        </p:txBody>
      </p:sp>
      <p:sp>
        <p:nvSpPr>
          <p:cNvPr id="19" name="TextBox 18"/>
          <p:cNvSpPr txBox="1"/>
          <p:nvPr/>
        </p:nvSpPr>
        <p:spPr>
          <a:xfrm>
            <a:off x="167071" y="1109511"/>
            <a:ext cx="9230114" cy="584775"/>
          </a:xfrm>
          <a:prstGeom prst="rect">
            <a:avLst/>
          </a:prstGeom>
          <a:noFill/>
        </p:spPr>
        <p:txBody>
          <a:bodyPr wrap="square" rtlCol="0">
            <a:spAutoFit/>
          </a:bodyPr>
          <a:lstStyle/>
          <a:p>
            <a:r>
              <a:rPr lang="en-CA" sz="1600" dirty="0">
                <a:solidFill>
                  <a:srgbClr val="0E3653"/>
                </a:solidFill>
                <a:latin typeface="Roboto Light" charset="0"/>
                <a:ea typeface="Roboto Light" charset="0"/>
                <a:cs typeface="Roboto Light" charset="0"/>
              </a:rPr>
              <a:t>The Treasury Department of Canada could not drive economies of scale on purchasing due to unwieldly procurement records flowing in from 100+ departments government-wide. </a:t>
            </a:r>
            <a:endParaRPr lang="en-US" sz="1600" dirty="0">
              <a:solidFill>
                <a:srgbClr val="0E3653"/>
              </a:solidFill>
              <a:latin typeface="Roboto Light" charset="0"/>
              <a:ea typeface="Roboto Light" charset="0"/>
              <a:cs typeface="Roboto Light" charset="0"/>
            </a:endParaRPr>
          </a:p>
        </p:txBody>
      </p:sp>
      <p:sp>
        <p:nvSpPr>
          <p:cNvPr id="15" name="Multiply 14">
            <a:extLst>
              <a:ext uri="{FF2B5EF4-FFF2-40B4-BE49-F238E27FC236}">
                <a16:creationId xmlns:a16="http://schemas.microsoft.com/office/drawing/2014/main" xmlns="" id="{34FEBFDA-CB27-314F-BA10-16788C330B2D}"/>
              </a:ext>
            </a:extLst>
          </p:cNvPr>
          <p:cNvSpPr/>
          <p:nvPr/>
        </p:nvSpPr>
        <p:spPr>
          <a:xfrm>
            <a:off x="10294419" y="819984"/>
            <a:ext cx="413344" cy="383824"/>
          </a:xfrm>
          <a:prstGeom prst="mathMultiply">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xmlns="" id="{B0DE4AF6-70E1-0D4A-A7B0-1AB0CC3236A2}"/>
              </a:ext>
            </a:extLst>
          </p:cNvPr>
          <p:cNvPicPr/>
          <p:nvPr/>
        </p:nvPicPr>
        <p:blipFill>
          <a:blip r:embed="rId5">
            <a:extLst>
              <a:ext uri="{28A0092B-C50C-407E-A947-70E740481C1C}">
                <a14:useLocalDpi xmlns:a14="http://schemas.microsoft.com/office/drawing/2010/main" val="0"/>
              </a:ext>
            </a:extLst>
          </a:blip>
          <a:stretch>
            <a:fillRect/>
          </a:stretch>
        </p:blipFill>
        <p:spPr>
          <a:xfrm>
            <a:off x="9710236" y="1197982"/>
            <a:ext cx="1570598" cy="410060"/>
          </a:xfrm>
          <a:prstGeom prst="rect">
            <a:avLst/>
          </a:prstGeom>
        </p:spPr>
      </p:pic>
      <p:pic>
        <p:nvPicPr>
          <p:cNvPr id="3" name="Picture 2" descr="A person wearing a suit and tie&#10;&#10;Description automatically generated">
            <a:extLst>
              <a:ext uri="{FF2B5EF4-FFF2-40B4-BE49-F238E27FC236}">
                <a16:creationId xmlns:a16="http://schemas.microsoft.com/office/drawing/2014/main" xmlns="" id="{A79C3519-EB75-D846-A559-9CD39E624FC9}"/>
              </a:ext>
            </a:extLst>
          </p:cNvPr>
          <p:cNvPicPr>
            <a:picLocks noChangeAspect="1"/>
          </p:cNvPicPr>
          <p:nvPr/>
        </p:nvPicPr>
        <p:blipFill>
          <a:blip r:embed="rId6"/>
          <a:stretch>
            <a:fillRect/>
          </a:stretch>
        </p:blipFill>
        <p:spPr>
          <a:xfrm>
            <a:off x="648959" y="3976960"/>
            <a:ext cx="1496028" cy="1496028"/>
          </a:xfrm>
          <a:prstGeom prst="rect">
            <a:avLst/>
          </a:prstGeom>
        </p:spPr>
      </p:pic>
      <p:pic>
        <p:nvPicPr>
          <p:cNvPr id="4" name="Picture 3" descr="A close up of a logo&#10;&#10;Description automatically generated">
            <a:extLst>
              <a:ext uri="{FF2B5EF4-FFF2-40B4-BE49-F238E27FC236}">
                <a16:creationId xmlns:a16="http://schemas.microsoft.com/office/drawing/2014/main" xmlns="" id="{3A1D4E33-4BAD-824C-92CD-2792792D74AE}"/>
              </a:ext>
            </a:extLst>
          </p:cNvPr>
          <p:cNvPicPr>
            <a:picLocks noChangeAspect="1"/>
          </p:cNvPicPr>
          <p:nvPr/>
        </p:nvPicPr>
        <p:blipFill rotWithShape="1">
          <a:blip r:embed="rId7"/>
          <a:srcRect l="13004" t="12530" r="17456" b="2948"/>
          <a:stretch/>
        </p:blipFill>
        <p:spPr>
          <a:xfrm>
            <a:off x="7547125" y="2067270"/>
            <a:ext cx="4073636" cy="3869792"/>
          </a:xfrm>
          <a:prstGeom prst="rect">
            <a:avLst/>
          </a:prstGeom>
        </p:spPr>
      </p:pic>
      <p:sp>
        <p:nvSpPr>
          <p:cNvPr id="6" name="Oval 5">
            <a:extLst>
              <a:ext uri="{FF2B5EF4-FFF2-40B4-BE49-F238E27FC236}">
                <a16:creationId xmlns:a16="http://schemas.microsoft.com/office/drawing/2014/main" xmlns="" id="{85DBF684-48D4-5049-97E1-44E002C06F07}"/>
              </a:ext>
            </a:extLst>
          </p:cNvPr>
          <p:cNvSpPr/>
          <p:nvPr/>
        </p:nvSpPr>
        <p:spPr>
          <a:xfrm>
            <a:off x="9079428" y="3416300"/>
            <a:ext cx="1074219" cy="1074219"/>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xmlns="" id="{2D934E1B-781D-DD4F-8CC9-605878DDD752}"/>
              </a:ext>
            </a:extLst>
          </p:cNvPr>
          <p:cNvSpPr txBox="1"/>
          <p:nvPr/>
        </p:nvSpPr>
        <p:spPr>
          <a:xfrm>
            <a:off x="626974" y="2158978"/>
            <a:ext cx="1483076" cy="523220"/>
          </a:xfrm>
          <a:prstGeom prst="rect">
            <a:avLst/>
          </a:prstGeom>
          <a:noFill/>
        </p:spPr>
        <p:txBody>
          <a:bodyPr wrap="square" rtlCol="0">
            <a:spAutoFit/>
          </a:bodyPr>
          <a:lstStyle/>
          <a:p>
            <a:pPr algn="ctr"/>
            <a:r>
              <a:rPr lang="en-US" sz="2800" dirty="0">
                <a:solidFill>
                  <a:srgbClr val="0E3653"/>
                </a:solidFill>
              </a:rPr>
              <a:t>100+</a:t>
            </a:r>
          </a:p>
        </p:txBody>
      </p:sp>
      <p:cxnSp>
        <p:nvCxnSpPr>
          <p:cNvPr id="28" name="Straight Connector 27">
            <a:extLst>
              <a:ext uri="{FF2B5EF4-FFF2-40B4-BE49-F238E27FC236}">
                <a16:creationId xmlns:a16="http://schemas.microsoft.com/office/drawing/2014/main" xmlns="" id="{01B6FFC9-8EA1-414C-859F-A56A3B4A4CD5}"/>
              </a:ext>
            </a:extLst>
          </p:cNvPr>
          <p:cNvCxnSpPr/>
          <p:nvPr/>
        </p:nvCxnSpPr>
        <p:spPr>
          <a:xfrm>
            <a:off x="866503" y="2772161"/>
            <a:ext cx="993186" cy="0"/>
          </a:xfrm>
          <a:prstGeom prst="line">
            <a:avLst/>
          </a:prstGeom>
          <a:ln>
            <a:solidFill>
              <a:srgbClr val="0E3653"/>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xmlns="" id="{A4C628D1-7292-4C4F-9CB0-9809982606E7}"/>
              </a:ext>
            </a:extLst>
          </p:cNvPr>
          <p:cNvSpPr txBox="1"/>
          <p:nvPr/>
        </p:nvSpPr>
        <p:spPr>
          <a:xfrm>
            <a:off x="585469" y="2922673"/>
            <a:ext cx="1611667" cy="584775"/>
          </a:xfrm>
          <a:prstGeom prst="rect">
            <a:avLst/>
          </a:prstGeom>
          <a:noFill/>
        </p:spPr>
        <p:txBody>
          <a:bodyPr wrap="square" rtlCol="0">
            <a:spAutoFit/>
          </a:bodyPr>
          <a:lstStyle/>
          <a:p>
            <a:pPr algn="ctr"/>
            <a:r>
              <a:rPr lang="en-US" sz="1600" dirty="0">
                <a:solidFill>
                  <a:srgbClr val="0E3653"/>
                </a:solidFill>
                <a:latin typeface="Roboto Light" charset="0"/>
                <a:ea typeface="Roboto Light" charset="0"/>
                <a:cs typeface="Roboto Light" charset="0"/>
              </a:rPr>
              <a:t>Procurement data feeds</a:t>
            </a:r>
          </a:p>
        </p:txBody>
      </p:sp>
      <p:sp>
        <p:nvSpPr>
          <p:cNvPr id="30" name="TextBox 29">
            <a:extLst>
              <a:ext uri="{FF2B5EF4-FFF2-40B4-BE49-F238E27FC236}">
                <a16:creationId xmlns:a16="http://schemas.microsoft.com/office/drawing/2014/main" xmlns="" id="{3A9F41CD-7C6F-434A-AC9A-C1E6B71BC31D}"/>
              </a:ext>
            </a:extLst>
          </p:cNvPr>
          <p:cNvSpPr txBox="1"/>
          <p:nvPr/>
        </p:nvSpPr>
        <p:spPr>
          <a:xfrm>
            <a:off x="4618332" y="2155444"/>
            <a:ext cx="1904436" cy="523220"/>
          </a:xfrm>
          <a:prstGeom prst="rect">
            <a:avLst/>
          </a:prstGeom>
          <a:noFill/>
        </p:spPr>
        <p:txBody>
          <a:bodyPr wrap="square" rtlCol="0">
            <a:spAutoFit/>
          </a:bodyPr>
          <a:lstStyle/>
          <a:p>
            <a:pPr algn="ctr"/>
            <a:r>
              <a:rPr lang="en-US" sz="2800" dirty="0">
                <a:solidFill>
                  <a:srgbClr val="0E3653"/>
                </a:solidFill>
              </a:rPr>
              <a:t>$12B</a:t>
            </a:r>
          </a:p>
        </p:txBody>
      </p:sp>
      <p:cxnSp>
        <p:nvCxnSpPr>
          <p:cNvPr id="31" name="Straight Connector 30">
            <a:extLst>
              <a:ext uri="{FF2B5EF4-FFF2-40B4-BE49-F238E27FC236}">
                <a16:creationId xmlns:a16="http://schemas.microsoft.com/office/drawing/2014/main" xmlns="" id="{6D197881-2110-9A4C-A084-FF4415899558}"/>
              </a:ext>
            </a:extLst>
          </p:cNvPr>
          <p:cNvCxnSpPr/>
          <p:nvPr/>
        </p:nvCxnSpPr>
        <p:spPr>
          <a:xfrm>
            <a:off x="5069465" y="2763116"/>
            <a:ext cx="993186" cy="0"/>
          </a:xfrm>
          <a:prstGeom prst="line">
            <a:avLst/>
          </a:prstGeom>
          <a:ln>
            <a:solidFill>
              <a:srgbClr val="0E3653"/>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xmlns="" id="{C09F8D19-72AA-B241-8AE4-D763463208FD}"/>
              </a:ext>
            </a:extLst>
          </p:cNvPr>
          <p:cNvSpPr txBox="1"/>
          <p:nvPr/>
        </p:nvSpPr>
        <p:spPr>
          <a:xfrm>
            <a:off x="4583627" y="2922673"/>
            <a:ext cx="1957171" cy="584775"/>
          </a:xfrm>
          <a:prstGeom prst="rect">
            <a:avLst/>
          </a:prstGeom>
          <a:noFill/>
        </p:spPr>
        <p:txBody>
          <a:bodyPr wrap="square" rtlCol="0">
            <a:spAutoFit/>
          </a:bodyPr>
          <a:lstStyle/>
          <a:p>
            <a:pPr algn="ctr"/>
            <a:r>
              <a:rPr lang="en-US" sz="1600" dirty="0">
                <a:solidFill>
                  <a:srgbClr val="0E3653"/>
                </a:solidFill>
                <a:latin typeface="Roboto Light" charset="0"/>
                <a:ea typeface="Roboto Light" charset="0"/>
                <a:cs typeface="Roboto Light" charset="0"/>
              </a:rPr>
              <a:t>Dollars worth of spend analyzed</a:t>
            </a:r>
          </a:p>
        </p:txBody>
      </p:sp>
      <p:sp>
        <p:nvSpPr>
          <p:cNvPr id="33" name="TextBox 32">
            <a:extLst>
              <a:ext uri="{FF2B5EF4-FFF2-40B4-BE49-F238E27FC236}">
                <a16:creationId xmlns:a16="http://schemas.microsoft.com/office/drawing/2014/main" xmlns="" id="{FB8D97DD-70B5-3349-9E26-7DA3FC9755FC}"/>
              </a:ext>
            </a:extLst>
          </p:cNvPr>
          <p:cNvSpPr txBox="1"/>
          <p:nvPr/>
        </p:nvSpPr>
        <p:spPr>
          <a:xfrm>
            <a:off x="2750767" y="2158978"/>
            <a:ext cx="1396952" cy="523220"/>
          </a:xfrm>
          <a:prstGeom prst="rect">
            <a:avLst/>
          </a:prstGeom>
          <a:noFill/>
        </p:spPr>
        <p:txBody>
          <a:bodyPr wrap="square" rtlCol="0">
            <a:spAutoFit/>
          </a:bodyPr>
          <a:lstStyle/>
          <a:p>
            <a:pPr algn="ctr"/>
            <a:r>
              <a:rPr lang="en-US" sz="2800" dirty="0">
                <a:solidFill>
                  <a:srgbClr val="0E3653"/>
                </a:solidFill>
              </a:rPr>
              <a:t>50K</a:t>
            </a:r>
          </a:p>
        </p:txBody>
      </p:sp>
      <p:cxnSp>
        <p:nvCxnSpPr>
          <p:cNvPr id="35" name="Straight Connector 34">
            <a:extLst>
              <a:ext uri="{FF2B5EF4-FFF2-40B4-BE49-F238E27FC236}">
                <a16:creationId xmlns:a16="http://schemas.microsoft.com/office/drawing/2014/main" xmlns="" id="{86958119-58D2-684D-9FB4-3D230679EB99}"/>
              </a:ext>
            </a:extLst>
          </p:cNvPr>
          <p:cNvCxnSpPr/>
          <p:nvPr/>
        </p:nvCxnSpPr>
        <p:spPr>
          <a:xfrm>
            <a:off x="2952650" y="2766157"/>
            <a:ext cx="993186" cy="0"/>
          </a:xfrm>
          <a:prstGeom prst="line">
            <a:avLst/>
          </a:prstGeom>
          <a:ln>
            <a:solidFill>
              <a:srgbClr val="0E3653"/>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xmlns="" id="{C45A6FD1-1719-B64A-9D20-0AB3243E4E9B}"/>
              </a:ext>
            </a:extLst>
          </p:cNvPr>
          <p:cNvSpPr txBox="1"/>
          <p:nvPr/>
        </p:nvSpPr>
        <p:spPr>
          <a:xfrm>
            <a:off x="2510813" y="2896877"/>
            <a:ext cx="1876860" cy="584775"/>
          </a:xfrm>
          <a:prstGeom prst="rect">
            <a:avLst/>
          </a:prstGeom>
          <a:noFill/>
        </p:spPr>
        <p:txBody>
          <a:bodyPr wrap="square" rtlCol="0">
            <a:spAutoFit/>
          </a:bodyPr>
          <a:lstStyle/>
          <a:p>
            <a:pPr algn="ctr"/>
            <a:r>
              <a:rPr lang="en-US" sz="1600" dirty="0">
                <a:solidFill>
                  <a:srgbClr val="0E3653"/>
                </a:solidFill>
                <a:latin typeface="Roboto Light" charset="0"/>
                <a:ea typeface="Roboto Light" charset="0"/>
                <a:cs typeface="Roboto Light" charset="0"/>
              </a:rPr>
              <a:t>Annual contracts normalized</a:t>
            </a:r>
          </a:p>
        </p:txBody>
      </p:sp>
      <p:sp>
        <p:nvSpPr>
          <p:cNvPr id="37" name="TextBox 36">
            <a:extLst>
              <a:ext uri="{FF2B5EF4-FFF2-40B4-BE49-F238E27FC236}">
                <a16:creationId xmlns:a16="http://schemas.microsoft.com/office/drawing/2014/main" xmlns="" id="{0241A0A4-9F3F-E240-9BF1-F962852138D7}"/>
              </a:ext>
            </a:extLst>
          </p:cNvPr>
          <p:cNvSpPr txBox="1"/>
          <p:nvPr/>
        </p:nvSpPr>
        <p:spPr>
          <a:xfrm>
            <a:off x="1429404" y="6121536"/>
            <a:ext cx="2034232" cy="215444"/>
          </a:xfrm>
          <a:prstGeom prst="rect">
            <a:avLst/>
          </a:prstGeom>
          <a:noFill/>
        </p:spPr>
        <p:txBody>
          <a:bodyPr wrap="square" rtlCol="0">
            <a:spAutoFit/>
          </a:bodyPr>
          <a:lstStyle/>
          <a:p>
            <a:r>
              <a:rPr lang="en-US" sz="800" dirty="0">
                <a:solidFill>
                  <a:schemeClr val="tx2">
                    <a:lumMod val="50000"/>
                  </a:schemeClr>
                </a:solidFill>
                <a:latin typeface="Roboto Light" charset="0"/>
                <a:ea typeface="Roboto Light" charset="0"/>
                <a:cs typeface="Roboto Light" charset="0"/>
              </a:rPr>
              <a:t>Secure, collaborative data management.</a:t>
            </a:r>
          </a:p>
        </p:txBody>
      </p:sp>
    </p:spTree>
    <p:extLst>
      <p:ext uri="{BB962C8B-B14F-4D97-AF65-F5344CB8AC3E}">
        <p14:creationId xmlns:p14="http://schemas.microsoft.com/office/powerpoint/2010/main" val="597524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69824" y="6080109"/>
            <a:ext cx="10777927" cy="276241"/>
            <a:chOff x="419725" y="6075132"/>
            <a:chExt cx="10777927" cy="276241"/>
          </a:xfrm>
        </p:grpSpPr>
        <p:cxnSp>
          <p:nvCxnSpPr>
            <p:cNvPr id="5" name="Straight Connector 4"/>
            <p:cNvCxnSpPr/>
            <p:nvPr/>
          </p:nvCxnSpPr>
          <p:spPr>
            <a:xfrm>
              <a:off x="419725" y="6351373"/>
              <a:ext cx="10777927" cy="0"/>
            </a:xfrm>
            <a:prstGeom prst="line">
              <a:avLst/>
            </a:prstGeom>
            <a:ln>
              <a:solidFill>
                <a:srgbClr val="0E3653"/>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41205" y="6075132"/>
              <a:ext cx="0" cy="276241"/>
            </a:xfrm>
            <a:prstGeom prst="line">
              <a:avLst/>
            </a:prstGeom>
            <a:ln>
              <a:solidFill>
                <a:srgbClr val="0E3653"/>
              </a:solidFill>
            </a:ln>
          </p:spPr>
          <p:style>
            <a:lnRef idx="1">
              <a:schemeClr val="accent1"/>
            </a:lnRef>
            <a:fillRef idx="0">
              <a:schemeClr val="accent1"/>
            </a:fillRef>
            <a:effectRef idx="0">
              <a:schemeClr val="accent1"/>
            </a:effectRef>
            <a:fontRef idx="minor">
              <a:schemeClr val="tx1"/>
            </a:fontRef>
          </p:style>
        </p:cxnSp>
      </p:grpSp>
      <p:sp>
        <p:nvSpPr>
          <p:cNvPr id="16" name="Slide Number Placeholder 15"/>
          <p:cNvSpPr>
            <a:spLocks noGrp="1"/>
          </p:cNvSpPr>
          <p:nvPr>
            <p:ph type="sldNum" sz="quarter" idx="12"/>
          </p:nvPr>
        </p:nvSpPr>
        <p:spPr>
          <a:xfrm>
            <a:off x="9000343" y="6169984"/>
            <a:ext cx="2743200" cy="365125"/>
          </a:xfrm>
        </p:spPr>
        <p:txBody>
          <a:bodyPr/>
          <a:lstStyle/>
          <a:p>
            <a:fld id="{9966E8C8-968E-B746-9220-53530F707632}" type="slidenum">
              <a:rPr lang="en-US" smtClean="0">
                <a:solidFill>
                  <a:schemeClr val="tx2">
                    <a:lumMod val="50000"/>
                  </a:schemeClr>
                </a:solidFill>
              </a:rPr>
              <a:t>8</a:t>
            </a:fld>
            <a:endParaRPr lang="en-US" dirty="0">
              <a:solidFill>
                <a:schemeClr val="tx2">
                  <a:lumMod val="50000"/>
                </a:schemeClr>
              </a:solidFill>
            </a:endParaRPr>
          </a:p>
        </p:txBody>
      </p:sp>
      <p:pic>
        <p:nvPicPr>
          <p:cNvPr id="18" name="Picture 17" descr="Macintosh HD:Users:bryansmith:Dropbox:ThinkData:Design:Development:Design:Assets:think_data_logo.png"/>
          <p:cNvPicPr/>
          <p:nvPr/>
        </p:nvPicPr>
        <p:blipFill>
          <a:blip r:embed="rId3">
            <a:extLst>
              <a:ext uri="{28A0092B-C50C-407E-A947-70E740481C1C}">
                <a14:useLocalDpi xmlns:a14="http://schemas.microsoft.com/office/drawing/2010/main" val="0"/>
              </a:ext>
            </a:extLst>
          </a:blip>
          <a:srcRect/>
          <a:stretch>
            <a:fillRect/>
          </a:stretch>
        </p:blipFill>
        <p:spPr bwMode="auto">
          <a:xfrm>
            <a:off x="9397186" y="413739"/>
            <a:ext cx="2207811" cy="411259"/>
          </a:xfrm>
          <a:prstGeom prst="rect">
            <a:avLst/>
          </a:prstGeom>
          <a:noFill/>
          <a:ln>
            <a:noFill/>
          </a:ln>
        </p:spPr>
      </p:pic>
      <p:sp>
        <p:nvSpPr>
          <p:cNvPr id="20" name="Parallelogram 19"/>
          <p:cNvSpPr/>
          <p:nvPr/>
        </p:nvSpPr>
        <p:spPr>
          <a:xfrm>
            <a:off x="-4934" y="0"/>
            <a:ext cx="9402119" cy="989351"/>
          </a:xfrm>
          <a:custGeom>
            <a:avLst/>
            <a:gdLst>
              <a:gd name="connsiteX0" fmla="*/ 0 w 10139597"/>
              <a:gd name="connsiteY0" fmla="*/ 989351 h 989351"/>
              <a:gd name="connsiteX1" fmla="*/ 1118907 w 10139597"/>
              <a:gd name="connsiteY1" fmla="*/ 0 h 989351"/>
              <a:gd name="connsiteX2" fmla="*/ 10139597 w 10139597"/>
              <a:gd name="connsiteY2" fmla="*/ 0 h 989351"/>
              <a:gd name="connsiteX3" fmla="*/ 9020690 w 10139597"/>
              <a:gd name="connsiteY3" fmla="*/ 989351 h 989351"/>
              <a:gd name="connsiteX4" fmla="*/ 0 w 10139597"/>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7903733 w 9022640"/>
              <a:gd name="connsiteY3" fmla="*/ 989351 h 989351"/>
              <a:gd name="connsiteX4" fmla="*/ 0 w 9022640"/>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8348591 w 9022640"/>
              <a:gd name="connsiteY3" fmla="*/ 989351 h 989351"/>
              <a:gd name="connsiteX4" fmla="*/ 0 w 9022640"/>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8213785 w 9022640"/>
              <a:gd name="connsiteY3" fmla="*/ 989351 h 989351"/>
              <a:gd name="connsiteX4" fmla="*/ 0 w 9022640"/>
              <a:gd name="connsiteY4" fmla="*/ 989351 h 98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2640" h="989351">
                <a:moveTo>
                  <a:pt x="0" y="989351"/>
                </a:moveTo>
                <a:lnTo>
                  <a:pt x="1950" y="0"/>
                </a:lnTo>
                <a:lnTo>
                  <a:pt x="9022640" y="0"/>
                </a:lnTo>
                <a:lnTo>
                  <a:pt x="8213785" y="989351"/>
                </a:lnTo>
                <a:lnTo>
                  <a:pt x="0" y="989351"/>
                </a:lnTo>
                <a:close/>
              </a:path>
            </a:pathLst>
          </a:custGeom>
          <a:gradFill>
            <a:gsLst>
              <a:gs pos="37000">
                <a:srgbClr val="0E3653"/>
              </a:gs>
              <a:gs pos="100000">
                <a:srgbClr val="5597C5"/>
              </a:gs>
            </a:gsLst>
            <a:lin ang="2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r>
              <a:rPr lang="en-CA" sz="2400" dirty="0">
                <a:solidFill>
                  <a:schemeClr val="bg1">
                    <a:lumMod val="95000"/>
                  </a:schemeClr>
                </a:solidFill>
                <a:latin typeface="Roboto Light" charset="0"/>
                <a:ea typeface="Roboto Light" charset="0"/>
                <a:cs typeface="Roboto Light" charset="0"/>
              </a:rPr>
              <a:t>Entity Resolution is a Fundamental Problem in Data Integration </a:t>
            </a:r>
            <a:endParaRPr lang="en-US" sz="2400" dirty="0">
              <a:solidFill>
                <a:schemeClr val="bg1">
                  <a:lumMod val="95000"/>
                </a:schemeClr>
              </a:solidFill>
              <a:latin typeface="Roboto Light" charset="0"/>
              <a:ea typeface="Roboto Light" charset="0"/>
              <a:cs typeface="Roboto Light" charset="0"/>
            </a:endParaRPr>
          </a:p>
        </p:txBody>
      </p: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1099" t="-12849" r="19535"/>
          <a:stretch/>
        </p:blipFill>
        <p:spPr>
          <a:xfrm>
            <a:off x="376888" y="6115270"/>
            <a:ext cx="903803" cy="192722"/>
          </a:xfrm>
          <a:prstGeom prst="rect">
            <a:avLst/>
          </a:prstGeom>
        </p:spPr>
      </p:pic>
      <p:sp>
        <p:nvSpPr>
          <p:cNvPr id="25" name="TextBox 24"/>
          <p:cNvSpPr txBox="1"/>
          <p:nvPr/>
        </p:nvSpPr>
        <p:spPr>
          <a:xfrm>
            <a:off x="1429404" y="6121536"/>
            <a:ext cx="2034232" cy="215444"/>
          </a:xfrm>
          <a:prstGeom prst="rect">
            <a:avLst/>
          </a:prstGeom>
          <a:noFill/>
        </p:spPr>
        <p:txBody>
          <a:bodyPr wrap="square" rtlCol="0">
            <a:spAutoFit/>
          </a:bodyPr>
          <a:lstStyle/>
          <a:p>
            <a:r>
              <a:rPr lang="en-US" sz="800" dirty="0">
                <a:solidFill>
                  <a:schemeClr val="tx2">
                    <a:lumMod val="50000"/>
                  </a:schemeClr>
                </a:solidFill>
                <a:latin typeface="Roboto Light" charset="0"/>
                <a:ea typeface="Roboto Light" charset="0"/>
                <a:cs typeface="Roboto Light" charset="0"/>
              </a:rPr>
              <a:t>Secure, collaborative data management.</a:t>
            </a:r>
          </a:p>
        </p:txBody>
      </p:sp>
      <p:sp>
        <p:nvSpPr>
          <p:cNvPr id="26" name="TextBox 25"/>
          <p:cNvSpPr txBox="1"/>
          <p:nvPr/>
        </p:nvSpPr>
        <p:spPr>
          <a:xfrm>
            <a:off x="327036" y="6476511"/>
            <a:ext cx="1601721" cy="215444"/>
          </a:xfrm>
          <a:prstGeom prst="rect">
            <a:avLst/>
          </a:prstGeom>
          <a:noFill/>
        </p:spPr>
        <p:txBody>
          <a:bodyPr wrap="none" rtlCol="0">
            <a:spAutoFit/>
          </a:bodyPr>
          <a:lstStyle/>
          <a:p>
            <a:r>
              <a:rPr lang="en-US" sz="800">
                <a:solidFill>
                  <a:schemeClr val="tx2">
                    <a:lumMod val="50000"/>
                  </a:schemeClr>
                </a:solidFill>
                <a:latin typeface="Roboto Light" charset="0"/>
                <a:ea typeface="Roboto Light" charset="0"/>
                <a:cs typeface="Roboto Light" charset="0"/>
              </a:rPr>
              <a:t>http://</a:t>
            </a:r>
            <a:r>
              <a:rPr lang="en-US" sz="800" dirty="0" err="1">
                <a:solidFill>
                  <a:schemeClr val="tx2">
                    <a:lumMod val="50000"/>
                  </a:schemeClr>
                </a:solidFill>
                <a:latin typeface="Roboto Light" charset="0"/>
                <a:ea typeface="Roboto Light" charset="0"/>
                <a:cs typeface="Roboto Light" charset="0"/>
              </a:rPr>
              <a:t>namara.io</a:t>
            </a:r>
            <a:r>
              <a:rPr lang="en-US" sz="800" dirty="0">
                <a:solidFill>
                  <a:schemeClr val="tx2">
                    <a:lumMod val="50000"/>
                  </a:schemeClr>
                </a:solidFill>
                <a:latin typeface="Roboto Light" charset="0"/>
                <a:ea typeface="Roboto Light" charset="0"/>
                <a:cs typeface="Roboto Light" charset="0"/>
              </a:rPr>
              <a:t>/insights/blog/</a:t>
            </a:r>
          </a:p>
        </p:txBody>
      </p:sp>
      <p:sp>
        <p:nvSpPr>
          <p:cNvPr id="27" name="TextBox 26">
            <a:extLst>
              <a:ext uri="{FF2B5EF4-FFF2-40B4-BE49-F238E27FC236}">
                <a16:creationId xmlns:a16="http://schemas.microsoft.com/office/drawing/2014/main" xmlns="" id="{88273D8D-3DE3-3648-92FC-85100E00C317}"/>
              </a:ext>
            </a:extLst>
          </p:cNvPr>
          <p:cNvSpPr txBox="1"/>
          <p:nvPr/>
        </p:nvSpPr>
        <p:spPr>
          <a:xfrm>
            <a:off x="167071" y="1109511"/>
            <a:ext cx="9230114" cy="584775"/>
          </a:xfrm>
          <a:prstGeom prst="rect">
            <a:avLst/>
          </a:prstGeom>
          <a:noFill/>
        </p:spPr>
        <p:txBody>
          <a:bodyPr wrap="square" rtlCol="0">
            <a:spAutoFit/>
          </a:bodyPr>
          <a:lstStyle/>
          <a:p>
            <a:r>
              <a:rPr lang="en-CA" sz="1600" dirty="0">
                <a:solidFill>
                  <a:srgbClr val="0E3653"/>
                </a:solidFill>
                <a:latin typeface="Roboto Light" charset="0"/>
                <a:ea typeface="Roboto Light" charset="0"/>
                <a:cs typeface="Roboto Light" charset="0"/>
              </a:rPr>
              <a:t>Entity resolution refers to the ability to match multiple data tables together using machine learning techniques in order to identify exact matches and merge information together into master records.   </a:t>
            </a:r>
            <a:endParaRPr lang="en-US" sz="1600" dirty="0">
              <a:solidFill>
                <a:srgbClr val="0E3653"/>
              </a:solidFill>
              <a:latin typeface="Roboto Light" charset="0"/>
              <a:ea typeface="Roboto Light" charset="0"/>
              <a:cs typeface="Roboto Light" charset="0"/>
            </a:endParaRPr>
          </a:p>
        </p:txBody>
      </p:sp>
      <p:graphicFrame>
        <p:nvGraphicFramePr>
          <p:cNvPr id="12" name="Google Shape;74;p15">
            <a:extLst>
              <a:ext uri="{FF2B5EF4-FFF2-40B4-BE49-F238E27FC236}">
                <a16:creationId xmlns:a16="http://schemas.microsoft.com/office/drawing/2014/main" xmlns="" id="{9FC2EBE9-BCCF-6345-93B4-F90DB8814149}"/>
              </a:ext>
            </a:extLst>
          </p:cNvPr>
          <p:cNvGraphicFramePr/>
          <p:nvPr>
            <p:extLst>
              <p:ext uri="{D42A27DB-BD31-4B8C-83A1-F6EECF244321}">
                <p14:modId xmlns:p14="http://schemas.microsoft.com/office/powerpoint/2010/main" val="1507970447"/>
              </p:ext>
            </p:extLst>
          </p:nvPr>
        </p:nvGraphicFramePr>
        <p:xfrm>
          <a:off x="4414301" y="4114271"/>
          <a:ext cx="1994500" cy="1752510"/>
        </p:xfrm>
        <a:graphic>
          <a:graphicData uri="http://schemas.openxmlformats.org/drawingml/2006/table">
            <a:tbl>
              <a:tblPr>
                <a:noFill/>
              </a:tblPr>
              <a:tblGrid>
                <a:gridCol w="498625">
                  <a:extLst>
                    <a:ext uri="{9D8B030D-6E8A-4147-A177-3AD203B41FA5}">
                      <a16:colId xmlns:a16="http://schemas.microsoft.com/office/drawing/2014/main" xmlns="" val="20000"/>
                    </a:ext>
                  </a:extLst>
                </a:gridCol>
                <a:gridCol w="498625">
                  <a:extLst>
                    <a:ext uri="{9D8B030D-6E8A-4147-A177-3AD203B41FA5}">
                      <a16:colId xmlns:a16="http://schemas.microsoft.com/office/drawing/2014/main" xmlns="" val="20001"/>
                    </a:ext>
                  </a:extLst>
                </a:gridCol>
                <a:gridCol w="498625">
                  <a:extLst>
                    <a:ext uri="{9D8B030D-6E8A-4147-A177-3AD203B41FA5}">
                      <a16:colId xmlns:a16="http://schemas.microsoft.com/office/drawing/2014/main" xmlns="" val="20002"/>
                    </a:ext>
                  </a:extLst>
                </a:gridCol>
                <a:gridCol w="498625">
                  <a:extLst>
                    <a:ext uri="{9D8B030D-6E8A-4147-A177-3AD203B41FA5}">
                      <a16:colId xmlns:a16="http://schemas.microsoft.com/office/drawing/2014/main" xmlns="" val="20003"/>
                    </a:ext>
                  </a:extLst>
                </a:gridCol>
              </a:tblGrid>
              <a:tr h="381000">
                <a:tc>
                  <a:txBody>
                    <a:bodyPr/>
                    <a:lstStyle/>
                    <a:p>
                      <a:pPr marL="0" lvl="0" indent="0" algn="l" rtl="0">
                        <a:spcBef>
                          <a:spcPts val="0"/>
                        </a:spcBef>
                        <a:spcAft>
                          <a:spcPts val="0"/>
                        </a:spcAft>
                        <a:buNone/>
                      </a:pPr>
                      <a:r>
                        <a:rPr lang="en" sz="1000" b="1"/>
                        <a:t>Col1</a:t>
                      </a:r>
                      <a:endParaRPr sz="1000"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b="1"/>
                        <a:t>Col2</a:t>
                      </a:r>
                      <a:endParaRPr sz="1000"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b="1"/>
                        <a:t>Col3</a:t>
                      </a:r>
                      <a:endParaRPr sz="1000"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b="1"/>
                        <a:t>….</a:t>
                      </a:r>
                      <a:endParaRPr sz="1000"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381000">
                <a:tc>
                  <a:txBody>
                    <a:bodyPr/>
                    <a:lstStyle/>
                    <a:p>
                      <a:pPr marL="0" lvl="0" indent="0" algn="l" rtl="0">
                        <a:spcBef>
                          <a:spcPts val="0"/>
                        </a:spcBef>
                        <a:spcAft>
                          <a:spcPts val="0"/>
                        </a:spcAft>
                        <a:buNone/>
                      </a:pPr>
                      <a:r>
                        <a:rPr lang="en" sz="900" b="1"/>
                        <a:t>Row1</a:t>
                      </a:r>
                      <a:endParaRPr sz="900"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381000">
                <a:tc>
                  <a:txBody>
                    <a:bodyPr/>
                    <a:lstStyle/>
                    <a:p>
                      <a:pPr marL="0" lvl="0" indent="0" algn="l" rtl="0">
                        <a:spcBef>
                          <a:spcPts val="0"/>
                        </a:spcBef>
                        <a:spcAft>
                          <a:spcPts val="0"/>
                        </a:spcAft>
                        <a:buNone/>
                      </a:pPr>
                      <a:r>
                        <a:rPr lang="en" sz="900" b="1">
                          <a:solidFill>
                            <a:schemeClr val="dk1"/>
                          </a:solidFill>
                        </a:rPr>
                        <a:t>Row2</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381000">
                <a:tc>
                  <a:txBody>
                    <a:bodyPr/>
                    <a:lstStyle/>
                    <a:p>
                      <a:pPr marL="0" lvl="0" indent="0" algn="l" rtl="0">
                        <a:spcBef>
                          <a:spcPts val="0"/>
                        </a:spcBef>
                        <a:spcAft>
                          <a:spcPts val="0"/>
                        </a:spcAft>
                        <a:buNone/>
                      </a:pPr>
                      <a:r>
                        <a:rPr lang="en" sz="900" b="1">
                          <a:solidFill>
                            <a:schemeClr val="dk1"/>
                          </a:solidFill>
                        </a:rPr>
                        <a:t>….</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b="1"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graphicFrame>
        <p:nvGraphicFramePr>
          <p:cNvPr id="13" name="Google Shape;75;p15">
            <a:extLst>
              <a:ext uri="{FF2B5EF4-FFF2-40B4-BE49-F238E27FC236}">
                <a16:creationId xmlns:a16="http://schemas.microsoft.com/office/drawing/2014/main" xmlns="" id="{B152DBC5-6006-4E41-B295-325C357BFC00}"/>
              </a:ext>
            </a:extLst>
          </p:cNvPr>
          <p:cNvGraphicFramePr/>
          <p:nvPr>
            <p:extLst>
              <p:ext uri="{D42A27DB-BD31-4B8C-83A1-F6EECF244321}">
                <p14:modId xmlns:p14="http://schemas.microsoft.com/office/powerpoint/2010/main" val="2667584478"/>
              </p:ext>
            </p:extLst>
          </p:nvPr>
        </p:nvGraphicFramePr>
        <p:xfrm>
          <a:off x="6752976" y="2359646"/>
          <a:ext cx="1994500" cy="1752510"/>
        </p:xfrm>
        <a:graphic>
          <a:graphicData uri="http://schemas.openxmlformats.org/drawingml/2006/table">
            <a:tbl>
              <a:tblPr>
                <a:noFill/>
              </a:tblPr>
              <a:tblGrid>
                <a:gridCol w="498625">
                  <a:extLst>
                    <a:ext uri="{9D8B030D-6E8A-4147-A177-3AD203B41FA5}">
                      <a16:colId xmlns:a16="http://schemas.microsoft.com/office/drawing/2014/main" xmlns="" val="20000"/>
                    </a:ext>
                  </a:extLst>
                </a:gridCol>
                <a:gridCol w="498625">
                  <a:extLst>
                    <a:ext uri="{9D8B030D-6E8A-4147-A177-3AD203B41FA5}">
                      <a16:colId xmlns:a16="http://schemas.microsoft.com/office/drawing/2014/main" xmlns="" val="20001"/>
                    </a:ext>
                  </a:extLst>
                </a:gridCol>
                <a:gridCol w="498625">
                  <a:extLst>
                    <a:ext uri="{9D8B030D-6E8A-4147-A177-3AD203B41FA5}">
                      <a16:colId xmlns:a16="http://schemas.microsoft.com/office/drawing/2014/main" xmlns="" val="20002"/>
                    </a:ext>
                  </a:extLst>
                </a:gridCol>
                <a:gridCol w="498625">
                  <a:extLst>
                    <a:ext uri="{9D8B030D-6E8A-4147-A177-3AD203B41FA5}">
                      <a16:colId xmlns:a16="http://schemas.microsoft.com/office/drawing/2014/main" xmlns="" val="20003"/>
                    </a:ext>
                  </a:extLst>
                </a:gridCol>
              </a:tblGrid>
              <a:tr h="381000">
                <a:tc>
                  <a:txBody>
                    <a:bodyPr/>
                    <a:lstStyle/>
                    <a:p>
                      <a:pPr marL="0" lvl="0" indent="0" algn="l" rtl="0">
                        <a:spcBef>
                          <a:spcPts val="0"/>
                        </a:spcBef>
                        <a:spcAft>
                          <a:spcPts val="0"/>
                        </a:spcAft>
                        <a:buNone/>
                      </a:pPr>
                      <a:r>
                        <a:rPr lang="en" sz="1000" b="1"/>
                        <a:t>Col1</a:t>
                      </a:r>
                      <a:endParaRPr sz="1000"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b="1"/>
                        <a:t>Col2</a:t>
                      </a:r>
                      <a:endParaRPr sz="1000"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b="1"/>
                        <a:t>Col3</a:t>
                      </a:r>
                      <a:endParaRPr sz="1000"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b="1"/>
                        <a:t>….</a:t>
                      </a:r>
                      <a:endParaRPr sz="1000"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381000">
                <a:tc>
                  <a:txBody>
                    <a:bodyPr/>
                    <a:lstStyle/>
                    <a:p>
                      <a:pPr marL="0" lvl="0" indent="0" algn="l" rtl="0">
                        <a:spcBef>
                          <a:spcPts val="0"/>
                        </a:spcBef>
                        <a:spcAft>
                          <a:spcPts val="0"/>
                        </a:spcAft>
                        <a:buNone/>
                      </a:pPr>
                      <a:r>
                        <a:rPr lang="en" sz="900" b="1">
                          <a:solidFill>
                            <a:schemeClr val="dk1"/>
                          </a:solidFill>
                        </a:rPr>
                        <a:t>Row1</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381000">
                <a:tc>
                  <a:txBody>
                    <a:bodyPr/>
                    <a:lstStyle/>
                    <a:p>
                      <a:pPr marL="0" lvl="0" indent="0" algn="l" rtl="0">
                        <a:spcBef>
                          <a:spcPts val="0"/>
                        </a:spcBef>
                        <a:spcAft>
                          <a:spcPts val="0"/>
                        </a:spcAft>
                        <a:buNone/>
                      </a:pPr>
                      <a:r>
                        <a:rPr lang="en" sz="900" b="1">
                          <a:solidFill>
                            <a:schemeClr val="dk1"/>
                          </a:solidFill>
                        </a:rPr>
                        <a:t>Row2</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381000">
                <a:tc>
                  <a:txBody>
                    <a:bodyPr/>
                    <a:lstStyle/>
                    <a:p>
                      <a:pPr marL="0" lvl="0" indent="0" algn="l" rtl="0">
                        <a:spcBef>
                          <a:spcPts val="0"/>
                        </a:spcBef>
                        <a:spcAft>
                          <a:spcPts val="0"/>
                        </a:spcAft>
                        <a:buNone/>
                      </a:pPr>
                      <a:r>
                        <a:rPr lang="en" b="1"/>
                        <a:t>...</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b="1"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graphicFrame>
        <p:nvGraphicFramePr>
          <p:cNvPr id="14" name="Google Shape;76;p15">
            <a:extLst>
              <a:ext uri="{FF2B5EF4-FFF2-40B4-BE49-F238E27FC236}">
                <a16:creationId xmlns:a16="http://schemas.microsoft.com/office/drawing/2014/main" xmlns="" id="{C024FB3A-A2E8-2D46-A43E-31C746C7E2E4}"/>
              </a:ext>
            </a:extLst>
          </p:cNvPr>
          <p:cNvGraphicFramePr/>
          <p:nvPr>
            <p:extLst>
              <p:ext uri="{D42A27DB-BD31-4B8C-83A1-F6EECF244321}">
                <p14:modId xmlns:p14="http://schemas.microsoft.com/office/powerpoint/2010/main" val="920070436"/>
              </p:ext>
            </p:extLst>
          </p:nvPr>
        </p:nvGraphicFramePr>
        <p:xfrm>
          <a:off x="8990576" y="4118372"/>
          <a:ext cx="1994500" cy="1752510"/>
        </p:xfrm>
        <a:graphic>
          <a:graphicData uri="http://schemas.openxmlformats.org/drawingml/2006/table">
            <a:tbl>
              <a:tblPr>
                <a:noFill/>
              </a:tblPr>
              <a:tblGrid>
                <a:gridCol w="498625">
                  <a:extLst>
                    <a:ext uri="{9D8B030D-6E8A-4147-A177-3AD203B41FA5}">
                      <a16:colId xmlns:a16="http://schemas.microsoft.com/office/drawing/2014/main" xmlns="" val="20000"/>
                    </a:ext>
                  </a:extLst>
                </a:gridCol>
                <a:gridCol w="498625">
                  <a:extLst>
                    <a:ext uri="{9D8B030D-6E8A-4147-A177-3AD203B41FA5}">
                      <a16:colId xmlns:a16="http://schemas.microsoft.com/office/drawing/2014/main" xmlns="" val="20001"/>
                    </a:ext>
                  </a:extLst>
                </a:gridCol>
                <a:gridCol w="498625">
                  <a:extLst>
                    <a:ext uri="{9D8B030D-6E8A-4147-A177-3AD203B41FA5}">
                      <a16:colId xmlns:a16="http://schemas.microsoft.com/office/drawing/2014/main" xmlns="" val="20002"/>
                    </a:ext>
                  </a:extLst>
                </a:gridCol>
                <a:gridCol w="498625">
                  <a:extLst>
                    <a:ext uri="{9D8B030D-6E8A-4147-A177-3AD203B41FA5}">
                      <a16:colId xmlns:a16="http://schemas.microsoft.com/office/drawing/2014/main" xmlns="" val="20003"/>
                    </a:ext>
                  </a:extLst>
                </a:gridCol>
              </a:tblGrid>
              <a:tr h="381000">
                <a:tc>
                  <a:txBody>
                    <a:bodyPr/>
                    <a:lstStyle/>
                    <a:p>
                      <a:pPr marL="0" lvl="0" indent="0" algn="l" rtl="0">
                        <a:spcBef>
                          <a:spcPts val="0"/>
                        </a:spcBef>
                        <a:spcAft>
                          <a:spcPts val="0"/>
                        </a:spcAft>
                        <a:buNone/>
                      </a:pPr>
                      <a:r>
                        <a:rPr lang="en" sz="1000" b="1"/>
                        <a:t>Col1</a:t>
                      </a:r>
                      <a:endParaRPr sz="1000"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b="1"/>
                        <a:t>Col2</a:t>
                      </a:r>
                      <a:endParaRPr sz="1000"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b="1"/>
                        <a:t>Col3</a:t>
                      </a:r>
                      <a:endParaRPr sz="1000"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b="1"/>
                        <a:t>….</a:t>
                      </a:r>
                      <a:endParaRPr sz="1000"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381000">
                <a:tc>
                  <a:txBody>
                    <a:bodyPr/>
                    <a:lstStyle/>
                    <a:p>
                      <a:pPr marL="0" lvl="0" indent="0" algn="l" rtl="0">
                        <a:spcBef>
                          <a:spcPts val="0"/>
                        </a:spcBef>
                        <a:spcAft>
                          <a:spcPts val="0"/>
                        </a:spcAft>
                        <a:buNone/>
                      </a:pPr>
                      <a:r>
                        <a:rPr lang="en" sz="900" b="1">
                          <a:solidFill>
                            <a:schemeClr val="dk1"/>
                          </a:solidFill>
                        </a:rPr>
                        <a:t>Row1</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381000">
                <a:tc>
                  <a:txBody>
                    <a:bodyPr/>
                    <a:lstStyle/>
                    <a:p>
                      <a:pPr marL="0" lvl="0" indent="0" algn="l" rtl="0">
                        <a:spcBef>
                          <a:spcPts val="0"/>
                        </a:spcBef>
                        <a:spcAft>
                          <a:spcPts val="0"/>
                        </a:spcAft>
                        <a:buNone/>
                      </a:pPr>
                      <a:r>
                        <a:rPr lang="en" sz="900" b="1">
                          <a:solidFill>
                            <a:schemeClr val="dk1"/>
                          </a:solidFill>
                        </a:rPr>
                        <a:t>Row2</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381000">
                <a:tc>
                  <a:txBody>
                    <a:bodyPr/>
                    <a:lstStyle/>
                    <a:p>
                      <a:pPr marL="0" lvl="0" indent="0" algn="l" rtl="0">
                        <a:spcBef>
                          <a:spcPts val="0"/>
                        </a:spcBef>
                        <a:spcAft>
                          <a:spcPts val="0"/>
                        </a:spcAft>
                        <a:buNone/>
                      </a:pPr>
                      <a:r>
                        <a:rPr lang="en" b="1"/>
                        <a:t>...</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b="1"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15" name="Google Shape;77;p15">
            <a:extLst>
              <a:ext uri="{FF2B5EF4-FFF2-40B4-BE49-F238E27FC236}">
                <a16:creationId xmlns:a16="http://schemas.microsoft.com/office/drawing/2014/main" xmlns="" id="{D3676C16-1063-9549-8AF8-AF4C918440C6}"/>
              </a:ext>
            </a:extLst>
          </p:cNvPr>
          <p:cNvSpPr/>
          <p:nvPr/>
        </p:nvSpPr>
        <p:spPr>
          <a:xfrm>
            <a:off x="4928501" y="4112143"/>
            <a:ext cx="981600" cy="1754637"/>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8;p15">
            <a:extLst>
              <a:ext uri="{FF2B5EF4-FFF2-40B4-BE49-F238E27FC236}">
                <a16:creationId xmlns:a16="http://schemas.microsoft.com/office/drawing/2014/main" xmlns="" id="{3F084F03-60C5-0043-93C8-0B742BA74474}"/>
              </a:ext>
            </a:extLst>
          </p:cNvPr>
          <p:cNvSpPr/>
          <p:nvPr/>
        </p:nvSpPr>
        <p:spPr>
          <a:xfrm>
            <a:off x="6752976" y="2359670"/>
            <a:ext cx="498600" cy="1752485"/>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p15">
            <a:extLst>
              <a:ext uri="{FF2B5EF4-FFF2-40B4-BE49-F238E27FC236}">
                <a16:creationId xmlns:a16="http://schemas.microsoft.com/office/drawing/2014/main" xmlns="" id="{BFDF28A4-365C-A74F-B682-839B153699EA}"/>
              </a:ext>
            </a:extLst>
          </p:cNvPr>
          <p:cNvSpPr/>
          <p:nvPr/>
        </p:nvSpPr>
        <p:spPr>
          <a:xfrm>
            <a:off x="7750226" y="2359659"/>
            <a:ext cx="498600" cy="1752484"/>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p15">
            <a:extLst>
              <a:ext uri="{FF2B5EF4-FFF2-40B4-BE49-F238E27FC236}">
                <a16:creationId xmlns:a16="http://schemas.microsoft.com/office/drawing/2014/main" xmlns="" id="{8CE8513B-849C-5B46-B700-0C50F383D2B0}"/>
              </a:ext>
            </a:extLst>
          </p:cNvPr>
          <p:cNvSpPr/>
          <p:nvPr/>
        </p:nvSpPr>
        <p:spPr>
          <a:xfrm>
            <a:off x="9489201" y="4118384"/>
            <a:ext cx="498600" cy="1748396"/>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81;p15">
            <a:extLst>
              <a:ext uri="{FF2B5EF4-FFF2-40B4-BE49-F238E27FC236}">
                <a16:creationId xmlns:a16="http://schemas.microsoft.com/office/drawing/2014/main" xmlns="" id="{ADE3D122-B238-6642-816C-8A44FF2D0D26}"/>
              </a:ext>
            </a:extLst>
          </p:cNvPr>
          <p:cNvCxnSpPr>
            <a:cxnSpLocks/>
            <a:stCxn id="15" idx="0"/>
            <a:endCxn id="19" idx="1"/>
          </p:cNvCxnSpPr>
          <p:nvPr/>
        </p:nvCxnSpPr>
        <p:spPr>
          <a:xfrm flipV="1">
            <a:off x="5419301" y="3235913"/>
            <a:ext cx="1333675" cy="876230"/>
          </a:xfrm>
          <a:prstGeom prst="straightConnector1">
            <a:avLst/>
          </a:prstGeom>
          <a:noFill/>
          <a:ln w="28575" cap="flat" cmpd="sng">
            <a:solidFill>
              <a:srgbClr val="980000"/>
            </a:solidFill>
            <a:prstDash val="sysDash"/>
            <a:round/>
            <a:headEnd type="none" w="med" len="med"/>
            <a:tailEnd type="triangle" w="med" len="med"/>
          </a:ln>
        </p:spPr>
      </p:cxnSp>
      <p:cxnSp>
        <p:nvCxnSpPr>
          <p:cNvPr id="28" name="Google Shape;82;p15">
            <a:extLst>
              <a:ext uri="{FF2B5EF4-FFF2-40B4-BE49-F238E27FC236}">
                <a16:creationId xmlns:a16="http://schemas.microsoft.com/office/drawing/2014/main" xmlns="" id="{C5A002DC-A3CC-5448-A0A1-A7ABF34F64D5}"/>
              </a:ext>
            </a:extLst>
          </p:cNvPr>
          <p:cNvCxnSpPr>
            <a:cxnSpLocks/>
            <a:endCxn id="23" idx="0"/>
          </p:cNvCxnSpPr>
          <p:nvPr/>
        </p:nvCxnSpPr>
        <p:spPr>
          <a:xfrm>
            <a:off x="8756901" y="3212384"/>
            <a:ext cx="981600" cy="906000"/>
          </a:xfrm>
          <a:prstGeom prst="straightConnector1">
            <a:avLst/>
          </a:prstGeom>
          <a:noFill/>
          <a:ln w="28575" cap="flat" cmpd="sng">
            <a:solidFill>
              <a:srgbClr val="980000"/>
            </a:solidFill>
            <a:prstDash val="sysDash"/>
            <a:round/>
            <a:headEnd type="none" w="med" len="med"/>
            <a:tailEnd type="triangle" w="med" len="med"/>
          </a:ln>
        </p:spPr>
      </p:cxnSp>
      <p:sp>
        <p:nvSpPr>
          <p:cNvPr id="29" name="Google Shape;84;p15">
            <a:extLst>
              <a:ext uri="{FF2B5EF4-FFF2-40B4-BE49-F238E27FC236}">
                <a16:creationId xmlns:a16="http://schemas.microsoft.com/office/drawing/2014/main" xmlns="" id="{40B307AF-C38E-134C-896D-453023720BFD}"/>
              </a:ext>
            </a:extLst>
          </p:cNvPr>
          <p:cNvSpPr txBox="1"/>
          <p:nvPr/>
        </p:nvSpPr>
        <p:spPr>
          <a:xfrm>
            <a:off x="4452701" y="3430596"/>
            <a:ext cx="14574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Roboto Light" panose="02000000000000000000" pitchFamily="2" charset="0"/>
                <a:ea typeface="Roboto Light" panose="02000000000000000000" pitchFamily="2" charset="0"/>
              </a:rPr>
              <a:t>Data source 1</a:t>
            </a:r>
            <a:endParaRPr sz="1600" dirty="0">
              <a:latin typeface="Roboto Light" panose="02000000000000000000" pitchFamily="2" charset="0"/>
              <a:ea typeface="Roboto Light" panose="02000000000000000000" pitchFamily="2" charset="0"/>
            </a:endParaRPr>
          </a:p>
        </p:txBody>
      </p:sp>
      <p:sp>
        <p:nvSpPr>
          <p:cNvPr id="30" name="Google Shape;85;p15">
            <a:extLst>
              <a:ext uri="{FF2B5EF4-FFF2-40B4-BE49-F238E27FC236}">
                <a16:creationId xmlns:a16="http://schemas.microsoft.com/office/drawing/2014/main" xmlns="" id="{A138CE68-6F54-9543-9BCD-57B9AE483B33}"/>
              </a:ext>
            </a:extLst>
          </p:cNvPr>
          <p:cNvSpPr txBox="1"/>
          <p:nvPr/>
        </p:nvSpPr>
        <p:spPr>
          <a:xfrm>
            <a:off x="7021526" y="1789146"/>
            <a:ext cx="14574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Light" panose="02000000000000000000" pitchFamily="2" charset="0"/>
                <a:ea typeface="Roboto Light" panose="02000000000000000000" pitchFamily="2" charset="0"/>
              </a:rPr>
              <a:t>Data source 2</a:t>
            </a:r>
            <a:endParaRPr sz="1600">
              <a:latin typeface="Roboto Light" panose="02000000000000000000" pitchFamily="2" charset="0"/>
              <a:ea typeface="Roboto Light" panose="02000000000000000000" pitchFamily="2" charset="0"/>
            </a:endParaRPr>
          </a:p>
        </p:txBody>
      </p:sp>
      <p:sp>
        <p:nvSpPr>
          <p:cNvPr id="31" name="Google Shape;86;p15">
            <a:extLst>
              <a:ext uri="{FF2B5EF4-FFF2-40B4-BE49-F238E27FC236}">
                <a16:creationId xmlns:a16="http://schemas.microsoft.com/office/drawing/2014/main" xmlns="" id="{FBC4536B-DB42-8C46-9498-DC5C0AD88417}"/>
              </a:ext>
            </a:extLst>
          </p:cNvPr>
          <p:cNvSpPr txBox="1"/>
          <p:nvPr/>
        </p:nvSpPr>
        <p:spPr>
          <a:xfrm>
            <a:off x="9590351" y="3424696"/>
            <a:ext cx="14574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Light" panose="02000000000000000000" pitchFamily="2" charset="0"/>
                <a:ea typeface="Roboto Light" panose="02000000000000000000" pitchFamily="2" charset="0"/>
              </a:rPr>
              <a:t>Data source 3</a:t>
            </a:r>
            <a:endParaRPr sz="1600">
              <a:latin typeface="Roboto Light" panose="02000000000000000000" pitchFamily="2" charset="0"/>
              <a:ea typeface="Roboto Light" panose="02000000000000000000" pitchFamily="2" charset="0"/>
            </a:endParaRPr>
          </a:p>
        </p:txBody>
      </p:sp>
      <p:sp>
        <p:nvSpPr>
          <p:cNvPr id="32" name="Google Shape;66;p15">
            <a:extLst>
              <a:ext uri="{FF2B5EF4-FFF2-40B4-BE49-F238E27FC236}">
                <a16:creationId xmlns:a16="http://schemas.microsoft.com/office/drawing/2014/main" xmlns="" id="{3600C239-4FEE-F84E-8BAE-93D6BD761CD1}"/>
              </a:ext>
            </a:extLst>
          </p:cNvPr>
          <p:cNvSpPr/>
          <p:nvPr/>
        </p:nvSpPr>
        <p:spPr>
          <a:xfrm>
            <a:off x="900503" y="2897622"/>
            <a:ext cx="981601" cy="981601"/>
          </a:xfrm>
          <a:prstGeom prst="ellipse">
            <a:avLst/>
          </a:prstGeom>
          <a:solidFill>
            <a:srgbClr val="307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Roboto Light" panose="02000000000000000000" pitchFamily="2" charset="0"/>
              <a:ea typeface="Roboto Light" panose="02000000000000000000" pitchFamily="2" charset="0"/>
            </a:endParaRPr>
          </a:p>
        </p:txBody>
      </p:sp>
      <p:sp>
        <p:nvSpPr>
          <p:cNvPr id="33" name="Google Shape;67;p15">
            <a:extLst>
              <a:ext uri="{FF2B5EF4-FFF2-40B4-BE49-F238E27FC236}">
                <a16:creationId xmlns:a16="http://schemas.microsoft.com/office/drawing/2014/main" xmlns="" id="{67F92E19-43B7-0C49-B3A4-5FEDC575F25F}"/>
              </a:ext>
            </a:extLst>
          </p:cNvPr>
          <p:cNvSpPr txBox="1"/>
          <p:nvPr/>
        </p:nvSpPr>
        <p:spPr>
          <a:xfrm>
            <a:off x="1002691" y="3156335"/>
            <a:ext cx="764664" cy="51418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dirty="0">
                <a:solidFill>
                  <a:srgbClr val="FFFFFF"/>
                </a:solidFill>
                <a:latin typeface="Roboto Light" panose="02000000000000000000" pitchFamily="2" charset="0"/>
                <a:ea typeface="Roboto Light" panose="02000000000000000000" pitchFamily="2" charset="0"/>
              </a:rPr>
              <a:t>Linking Internal Data</a:t>
            </a:r>
            <a:endParaRPr sz="800" dirty="0">
              <a:solidFill>
                <a:srgbClr val="FFFFFF"/>
              </a:solidFill>
              <a:latin typeface="Roboto Light" panose="02000000000000000000" pitchFamily="2" charset="0"/>
              <a:ea typeface="Roboto Light" panose="02000000000000000000" pitchFamily="2" charset="0"/>
            </a:endParaRPr>
          </a:p>
        </p:txBody>
      </p:sp>
      <p:sp>
        <p:nvSpPr>
          <p:cNvPr id="34" name="Google Shape;68;p15">
            <a:extLst>
              <a:ext uri="{FF2B5EF4-FFF2-40B4-BE49-F238E27FC236}">
                <a16:creationId xmlns:a16="http://schemas.microsoft.com/office/drawing/2014/main" xmlns="" id="{42416E62-A8CD-444D-950A-C269D5712BCF}"/>
              </a:ext>
            </a:extLst>
          </p:cNvPr>
          <p:cNvSpPr/>
          <p:nvPr/>
        </p:nvSpPr>
        <p:spPr>
          <a:xfrm>
            <a:off x="900467" y="3936217"/>
            <a:ext cx="981601" cy="981601"/>
          </a:xfrm>
          <a:prstGeom prst="ellipse">
            <a:avLst/>
          </a:prstGeom>
          <a:solidFill>
            <a:srgbClr val="307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Roboto Light" panose="02000000000000000000" pitchFamily="2" charset="0"/>
              <a:ea typeface="Roboto Light" panose="02000000000000000000" pitchFamily="2" charset="0"/>
            </a:endParaRPr>
          </a:p>
        </p:txBody>
      </p:sp>
      <p:sp>
        <p:nvSpPr>
          <p:cNvPr id="35" name="Google Shape;69;p15">
            <a:extLst>
              <a:ext uri="{FF2B5EF4-FFF2-40B4-BE49-F238E27FC236}">
                <a16:creationId xmlns:a16="http://schemas.microsoft.com/office/drawing/2014/main" xmlns="" id="{3F430FF0-CDB7-7749-AFBF-4987FF6B92A1}"/>
              </a:ext>
            </a:extLst>
          </p:cNvPr>
          <p:cNvSpPr txBox="1"/>
          <p:nvPr/>
        </p:nvSpPr>
        <p:spPr>
          <a:xfrm>
            <a:off x="870250" y="4065589"/>
            <a:ext cx="1055969" cy="71202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solidFill>
                  <a:srgbClr val="FFFFFF"/>
                </a:solidFill>
                <a:latin typeface="Roboto Light" panose="02000000000000000000" pitchFamily="2" charset="0"/>
                <a:ea typeface="Roboto Light" panose="02000000000000000000" pitchFamily="2" charset="0"/>
              </a:rPr>
              <a:t>Enriching Internal </a:t>
            </a:r>
            <a:endParaRPr sz="800" dirty="0">
              <a:solidFill>
                <a:srgbClr val="FFFFFF"/>
              </a:solidFill>
              <a:latin typeface="Roboto Light" panose="02000000000000000000" pitchFamily="2" charset="0"/>
              <a:ea typeface="Roboto Light" panose="02000000000000000000" pitchFamily="2" charset="0"/>
            </a:endParaRPr>
          </a:p>
          <a:p>
            <a:pPr marL="0" lvl="0" indent="0" algn="ctr" rtl="0">
              <a:spcBef>
                <a:spcPts val="0"/>
              </a:spcBef>
              <a:spcAft>
                <a:spcPts val="0"/>
              </a:spcAft>
              <a:buNone/>
            </a:pPr>
            <a:r>
              <a:rPr lang="en" sz="800" dirty="0">
                <a:solidFill>
                  <a:srgbClr val="FFFFFF"/>
                </a:solidFill>
                <a:latin typeface="Roboto Light" panose="02000000000000000000" pitchFamily="2" charset="0"/>
                <a:ea typeface="Roboto Light" panose="02000000000000000000" pitchFamily="2" charset="0"/>
              </a:rPr>
              <a:t> with External Data </a:t>
            </a:r>
            <a:endParaRPr sz="800" dirty="0">
              <a:solidFill>
                <a:srgbClr val="FFFFFF"/>
              </a:solidFill>
              <a:latin typeface="Roboto Light" panose="02000000000000000000" pitchFamily="2" charset="0"/>
              <a:ea typeface="Roboto Light" panose="02000000000000000000" pitchFamily="2" charset="0"/>
            </a:endParaRPr>
          </a:p>
        </p:txBody>
      </p:sp>
      <p:sp>
        <p:nvSpPr>
          <p:cNvPr id="36" name="Google Shape;70;p15">
            <a:extLst>
              <a:ext uri="{FF2B5EF4-FFF2-40B4-BE49-F238E27FC236}">
                <a16:creationId xmlns:a16="http://schemas.microsoft.com/office/drawing/2014/main" xmlns="" id="{6F4E9C43-E8AD-B546-A05A-6878B97833F3}"/>
              </a:ext>
            </a:extLst>
          </p:cNvPr>
          <p:cNvSpPr/>
          <p:nvPr/>
        </p:nvSpPr>
        <p:spPr>
          <a:xfrm>
            <a:off x="900503" y="1855817"/>
            <a:ext cx="981601" cy="981601"/>
          </a:xfrm>
          <a:prstGeom prst="ellipse">
            <a:avLst/>
          </a:prstGeom>
          <a:solidFill>
            <a:srgbClr val="307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latin typeface="Roboto Light" panose="02000000000000000000" pitchFamily="2" charset="0"/>
              <a:ea typeface="Roboto Light" panose="02000000000000000000" pitchFamily="2" charset="0"/>
            </a:endParaRPr>
          </a:p>
        </p:txBody>
      </p:sp>
      <p:sp>
        <p:nvSpPr>
          <p:cNvPr id="37" name="Google Shape;71;p15">
            <a:extLst>
              <a:ext uri="{FF2B5EF4-FFF2-40B4-BE49-F238E27FC236}">
                <a16:creationId xmlns:a16="http://schemas.microsoft.com/office/drawing/2014/main" xmlns="" id="{3970A425-C745-DF48-B27F-596D149F7374}"/>
              </a:ext>
            </a:extLst>
          </p:cNvPr>
          <p:cNvSpPr txBox="1"/>
          <p:nvPr/>
        </p:nvSpPr>
        <p:spPr>
          <a:xfrm>
            <a:off x="961328" y="2195667"/>
            <a:ext cx="860156" cy="30189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solidFill>
                  <a:srgbClr val="FFFFFF"/>
                </a:solidFill>
                <a:latin typeface="Roboto Light" panose="02000000000000000000" pitchFamily="2" charset="0"/>
                <a:ea typeface="Roboto Light" panose="02000000000000000000" pitchFamily="2" charset="0"/>
              </a:rPr>
              <a:t>Data Deduplication</a:t>
            </a:r>
            <a:endParaRPr sz="800" dirty="0">
              <a:solidFill>
                <a:srgbClr val="FFFFFF"/>
              </a:solidFill>
              <a:latin typeface="Roboto Light" panose="02000000000000000000" pitchFamily="2" charset="0"/>
              <a:ea typeface="Roboto Light" panose="02000000000000000000" pitchFamily="2" charset="0"/>
            </a:endParaRPr>
          </a:p>
        </p:txBody>
      </p:sp>
      <p:sp>
        <p:nvSpPr>
          <p:cNvPr id="38" name="Google Shape;72;p15">
            <a:extLst>
              <a:ext uri="{FF2B5EF4-FFF2-40B4-BE49-F238E27FC236}">
                <a16:creationId xmlns:a16="http://schemas.microsoft.com/office/drawing/2014/main" xmlns="" id="{93D7D329-0E50-3E45-B21F-5522C5A98A23}"/>
              </a:ext>
            </a:extLst>
          </p:cNvPr>
          <p:cNvSpPr/>
          <p:nvPr/>
        </p:nvSpPr>
        <p:spPr>
          <a:xfrm>
            <a:off x="907435" y="4965872"/>
            <a:ext cx="981601" cy="981601"/>
          </a:xfrm>
          <a:prstGeom prst="ellipse">
            <a:avLst/>
          </a:prstGeom>
          <a:solidFill>
            <a:srgbClr val="307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Roboto Light" panose="02000000000000000000" pitchFamily="2" charset="0"/>
              <a:ea typeface="Roboto Light" panose="02000000000000000000" pitchFamily="2" charset="0"/>
            </a:endParaRPr>
          </a:p>
        </p:txBody>
      </p:sp>
      <p:sp>
        <p:nvSpPr>
          <p:cNvPr id="39" name="Google Shape;73;p15">
            <a:extLst>
              <a:ext uri="{FF2B5EF4-FFF2-40B4-BE49-F238E27FC236}">
                <a16:creationId xmlns:a16="http://schemas.microsoft.com/office/drawing/2014/main" xmlns="" id="{D59E6561-0CA2-4244-B855-481184F9389B}"/>
              </a:ext>
            </a:extLst>
          </p:cNvPr>
          <p:cNvSpPr txBox="1"/>
          <p:nvPr/>
        </p:nvSpPr>
        <p:spPr>
          <a:xfrm>
            <a:off x="881797" y="5294338"/>
            <a:ext cx="1025184" cy="32467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solidFill>
                  <a:srgbClr val="FFFFFF"/>
                </a:solidFill>
                <a:latin typeface="Roboto Light" panose="02000000000000000000" pitchFamily="2" charset="0"/>
                <a:ea typeface="Roboto Light" panose="02000000000000000000" pitchFamily="2" charset="0"/>
              </a:rPr>
              <a:t>Keeping Track of Unique Entities</a:t>
            </a:r>
            <a:endParaRPr sz="800" dirty="0">
              <a:solidFill>
                <a:srgbClr val="FFFFFF"/>
              </a:solidFill>
              <a:latin typeface="Roboto Light" panose="02000000000000000000" pitchFamily="2" charset="0"/>
              <a:ea typeface="Roboto Light" panose="02000000000000000000" pitchFamily="2" charset="0"/>
            </a:endParaRPr>
          </a:p>
        </p:txBody>
      </p:sp>
      <p:sp>
        <p:nvSpPr>
          <p:cNvPr id="44" name="Circular Arrow 43">
            <a:extLst>
              <a:ext uri="{FF2B5EF4-FFF2-40B4-BE49-F238E27FC236}">
                <a16:creationId xmlns:a16="http://schemas.microsoft.com/office/drawing/2014/main" xmlns="" id="{E4B903F8-D2D0-674F-A656-E135EC59DBB5}"/>
              </a:ext>
            </a:extLst>
          </p:cNvPr>
          <p:cNvSpPr/>
          <p:nvPr/>
        </p:nvSpPr>
        <p:spPr>
          <a:xfrm rot="5400000">
            <a:off x="1537449" y="2442756"/>
            <a:ext cx="792212" cy="852738"/>
          </a:xfrm>
          <a:prstGeom prst="circularArrow">
            <a:avLst/>
          </a:prstGeom>
          <a:solidFill>
            <a:srgbClr val="5BBF96">
              <a:alpha val="48000"/>
            </a:srgbClr>
          </a:solidFill>
          <a:ln>
            <a:solidFill>
              <a:srgbClr val="5BBF9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Circular Arrow 44">
            <a:extLst>
              <a:ext uri="{FF2B5EF4-FFF2-40B4-BE49-F238E27FC236}">
                <a16:creationId xmlns:a16="http://schemas.microsoft.com/office/drawing/2014/main" xmlns="" id="{C5A6B63F-D118-A04F-8F48-BD78133CAAF4}"/>
              </a:ext>
            </a:extLst>
          </p:cNvPr>
          <p:cNvSpPr/>
          <p:nvPr/>
        </p:nvSpPr>
        <p:spPr>
          <a:xfrm rot="5400000">
            <a:off x="1491710" y="4587884"/>
            <a:ext cx="792212" cy="852738"/>
          </a:xfrm>
          <a:prstGeom prst="circularArrow">
            <a:avLst/>
          </a:prstGeom>
          <a:solidFill>
            <a:srgbClr val="5BBF96">
              <a:alpha val="48000"/>
            </a:srgbClr>
          </a:solidFill>
          <a:ln>
            <a:solidFill>
              <a:srgbClr val="5BBF9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Circular Arrow 45">
            <a:extLst>
              <a:ext uri="{FF2B5EF4-FFF2-40B4-BE49-F238E27FC236}">
                <a16:creationId xmlns:a16="http://schemas.microsoft.com/office/drawing/2014/main" xmlns="" id="{150049AC-7B64-BD4C-BF31-FDAE745C1670}"/>
              </a:ext>
            </a:extLst>
          </p:cNvPr>
          <p:cNvSpPr/>
          <p:nvPr/>
        </p:nvSpPr>
        <p:spPr>
          <a:xfrm rot="5400000" flipV="1">
            <a:off x="498613" y="3479107"/>
            <a:ext cx="792212" cy="852738"/>
          </a:xfrm>
          <a:prstGeom prst="circularArrow">
            <a:avLst/>
          </a:prstGeom>
          <a:solidFill>
            <a:srgbClr val="5BBF96">
              <a:alpha val="48000"/>
            </a:srgbClr>
          </a:solidFill>
          <a:ln>
            <a:solidFill>
              <a:srgbClr val="5BBF9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77228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69824" y="6080109"/>
            <a:ext cx="10777927" cy="276241"/>
            <a:chOff x="419725" y="6075132"/>
            <a:chExt cx="10777927" cy="276241"/>
          </a:xfrm>
        </p:grpSpPr>
        <p:cxnSp>
          <p:nvCxnSpPr>
            <p:cNvPr id="5" name="Straight Connector 4"/>
            <p:cNvCxnSpPr/>
            <p:nvPr/>
          </p:nvCxnSpPr>
          <p:spPr>
            <a:xfrm>
              <a:off x="419725" y="6351373"/>
              <a:ext cx="10777927" cy="0"/>
            </a:xfrm>
            <a:prstGeom prst="line">
              <a:avLst/>
            </a:prstGeom>
            <a:ln>
              <a:solidFill>
                <a:srgbClr val="0E3653"/>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41205" y="6075132"/>
              <a:ext cx="0" cy="276241"/>
            </a:xfrm>
            <a:prstGeom prst="line">
              <a:avLst/>
            </a:prstGeom>
            <a:ln>
              <a:solidFill>
                <a:srgbClr val="0E3653"/>
              </a:solidFill>
            </a:ln>
          </p:spPr>
          <p:style>
            <a:lnRef idx="1">
              <a:schemeClr val="accent1"/>
            </a:lnRef>
            <a:fillRef idx="0">
              <a:schemeClr val="accent1"/>
            </a:fillRef>
            <a:effectRef idx="0">
              <a:schemeClr val="accent1"/>
            </a:effectRef>
            <a:fontRef idx="minor">
              <a:schemeClr val="tx1"/>
            </a:fontRef>
          </p:style>
        </p:cxnSp>
      </p:grpSp>
      <p:sp>
        <p:nvSpPr>
          <p:cNvPr id="16" name="Slide Number Placeholder 15"/>
          <p:cNvSpPr>
            <a:spLocks noGrp="1"/>
          </p:cNvSpPr>
          <p:nvPr>
            <p:ph type="sldNum" sz="quarter" idx="12"/>
          </p:nvPr>
        </p:nvSpPr>
        <p:spPr>
          <a:xfrm>
            <a:off x="9000343" y="6169984"/>
            <a:ext cx="2743200" cy="365125"/>
          </a:xfrm>
        </p:spPr>
        <p:txBody>
          <a:bodyPr/>
          <a:lstStyle/>
          <a:p>
            <a:fld id="{9966E8C8-968E-B746-9220-53530F707632}" type="slidenum">
              <a:rPr lang="en-US" smtClean="0">
                <a:solidFill>
                  <a:schemeClr val="tx2">
                    <a:lumMod val="50000"/>
                  </a:schemeClr>
                </a:solidFill>
              </a:rPr>
              <a:t>9</a:t>
            </a:fld>
            <a:endParaRPr lang="en-US" dirty="0">
              <a:solidFill>
                <a:schemeClr val="tx2">
                  <a:lumMod val="50000"/>
                </a:schemeClr>
              </a:solidFill>
            </a:endParaRPr>
          </a:p>
        </p:txBody>
      </p:sp>
      <p:pic>
        <p:nvPicPr>
          <p:cNvPr id="18" name="Picture 17" descr="Macintosh HD:Users:bryansmith:Dropbox:ThinkData:Design:Development:Design:Assets:think_data_logo.png"/>
          <p:cNvPicPr/>
          <p:nvPr/>
        </p:nvPicPr>
        <p:blipFill>
          <a:blip r:embed="rId3">
            <a:extLst>
              <a:ext uri="{28A0092B-C50C-407E-A947-70E740481C1C}">
                <a14:useLocalDpi xmlns:a14="http://schemas.microsoft.com/office/drawing/2010/main" val="0"/>
              </a:ext>
            </a:extLst>
          </a:blip>
          <a:srcRect/>
          <a:stretch>
            <a:fillRect/>
          </a:stretch>
        </p:blipFill>
        <p:spPr bwMode="auto">
          <a:xfrm>
            <a:off x="9397186" y="413739"/>
            <a:ext cx="2207811" cy="411259"/>
          </a:xfrm>
          <a:prstGeom prst="rect">
            <a:avLst/>
          </a:prstGeom>
          <a:noFill/>
          <a:ln>
            <a:noFill/>
          </a:ln>
        </p:spPr>
      </p:pic>
      <p:sp>
        <p:nvSpPr>
          <p:cNvPr id="20" name="Parallelogram 19"/>
          <p:cNvSpPr/>
          <p:nvPr/>
        </p:nvSpPr>
        <p:spPr>
          <a:xfrm>
            <a:off x="-4934" y="0"/>
            <a:ext cx="9402119" cy="989351"/>
          </a:xfrm>
          <a:custGeom>
            <a:avLst/>
            <a:gdLst>
              <a:gd name="connsiteX0" fmla="*/ 0 w 10139597"/>
              <a:gd name="connsiteY0" fmla="*/ 989351 h 989351"/>
              <a:gd name="connsiteX1" fmla="*/ 1118907 w 10139597"/>
              <a:gd name="connsiteY1" fmla="*/ 0 h 989351"/>
              <a:gd name="connsiteX2" fmla="*/ 10139597 w 10139597"/>
              <a:gd name="connsiteY2" fmla="*/ 0 h 989351"/>
              <a:gd name="connsiteX3" fmla="*/ 9020690 w 10139597"/>
              <a:gd name="connsiteY3" fmla="*/ 989351 h 989351"/>
              <a:gd name="connsiteX4" fmla="*/ 0 w 10139597"/>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7903733 w 9022640"/>
              <a:gd name="connsiteY3" fmla="*/ 989351 h 989351"/>
              <a:gd name="connsiteX4" fmla="*/ 0 w 9022640"/>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8348591 w 9022640"/>
              <a:gd name="connsiteY3" fmla="*/ 989351 h 989351"/>
              <a:gd name="connsiteX4" fmla="*/ 0 w 9022640"/>
              <a:gd name="connsiteY4" fmla="*/ 989351 h 989351"/>
              <a:gd name="connsiteX0" fmla="*/ 0 w 9022640"/>
              <a:gd name="connsiteY0" fmla="*/ 989351 h 989351"/>
              <a:gd name="connsiteX1" fmla="*/ 1950 w 9022640"/>
              <a:gd name="connsiteY1" fmla="*/ 0 h 989351"/>
              <a:gd name="connsiteX2" fmla="*/ 9022640 w 9022640"/>
              <a:gd name="connsiteY2" fmla="*/ 0 h 989351"/>
              <a:gd name="connsiteX3" fmla="*/ 8213785 w 9022640"/>
              <a:gd name="connsiteY3" fmla="*/ 989351 h 989351"/>
              <a:gd name="connsiteX4" fmla="*/ 0 w 9022640"/>
              <a:gd name="connsiteY4" fmla="*/ 989351 h 98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2640" h="989351">
                <a:moveTo>
                  <a:pt x="0" y="989351"/>
                </a:moveTo>
                <a:lnTo>
                  <a:pt x="1950" y="0"/>
                </a:lnTo>
                <a:lnTo>
                  <a:pt x="9022640" y="0"/>
                </a:lnTo>
                <a:lnTo>
                  <a:pt x="8213785" y="989351"/>
                </a:lnTo>
                <a:lnTo>
                  <a:pt x="0" y="989351"/>
                </a:lnTo>
                <a:close/>
              </a:path>
            </a:pathLst>
          </a:custGeom>
          <a:gradFill>
            <a:gsLst>
              <a:gs pos="37000">
                <a:srgbClr val="0E3653"/>
              </a:gs>
              <a:gs pos="100000">
                <a:srgbClr val="5597C5"/>
              </a:gs>
            </a:gsLst>
            <a:lin ang="2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r>
              <a:rPr lang="en-CA" sz="2400" dirty="0">
                <a:solidFill>
                  <a:schemeClr val="bg1">
                    <a:lumMod val="95000"/>
                  </a:schemeClr>
                </a:solidFill>
                <a:latin typeface="Roboto Light" charset="0"/>
                <a:ea typeface="Roboto Light" charset="0"/>
                <a:cs typeface="Roboto Light" charset="0"/>
              </a:rPr>
              <a:t>Challenges Facing an Effective and Efficient Solution</a:t>
            </a:r>
            <a:endParaRPr lang="en-US" sz="2400" dirty="0">
              <a:solidFill>
                <a:schemeClr val="bg1">
                  <a:lumMod val="95000"/>
                </a:schemeClr>
              </a:solidFill>
              <a:latin typeface="Roboto Light" charset="0"/>
              <a:ea typeface="Roboto Light" charset="0"/>
              <a:cs typeface="Roboto Light" charset="0"/>
            </a:endParaRPr>
          </a:p>
        </p:txBody>
      </p: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1099" t="-12849" r="19535"/>
          <a:stretch/>
        </p:blipFill>
        <p:spPr>
          <a:xfrm>
            <a:off x="376888" y="6115270"/>
            <a:ext cx="903803" cy="192722"/>
          </a:xfrm>
          <a:prstGeom prst="rect">
            <a:avLst/>
          </a:prstGeom>
        </p:spPr>
      </p:pic>
      <p:sp>
        <p:nvSpPr>
          <p:cNvPr id="25" name="TextBox 24"/>
          <p:cNvSpPr txBox="1"/>
          <p:nvPr/>
        </p:nvSpPr>
        <p:spPr>
          <a:xfrm>
            <a:off x="1429404" y="6121536"/>
            <a:ext cx="2034232" cy="215444"/>
          </a:xfrm>
          <a:prstGeom prst="rect">
            <a:avLst/>
          </a:prstGeom>
          <a:noFill/>
        </p:spPr>
        <p:txBody>
          <a:bodyPr wrap="square" rtlCol="0">
            <a:spAutoFit/>
          </a:bodyPr>
          <a:lstStyle/>
          <a:p>
            <a:r>
              <a:rPr lang="en-US" sz="800" dirty="0">
                <a:solidFill>
                  <a:schemeClr val="tx2">
                    <a:lumMod val="50000"/>
                  </a:schemeClr>
                </a:solidFill>
                <a:latin typeface="Roboto Light" charset="0"/>
                <a:ea typeface="Roboto Light" charset="0"/>
                <a:cs typeface="Roboto Light" charset="0"/>
              </a:rPr>
              <a:t>Secure, collaborative data management.</a:t>
            </a:r>
          </a:p>
        </p:txBody>
      </p:sp>
      <p:sp>
        <p:nvSpPr>
          <p:cNvPr id="26" name="TextBox 25"/>
          <p:cNvSpPr txBox="1"/>
          <p:nvPr/>
        </p:nvSpPr>
        <p:spPr>
          <a:xfrm>
            <a:off x="327036" y="6476511"/>
            <a:ext cx="1601721" cy="215444"/>
          </a:xfrm>
          <a:prstGeom prst="rect">
            <a:avLst/>
          </a:prstGeom>
          <a:noFill/>
        </p:spPr>
        <p:txBody>
          <a:bodyPr wrap="none" rtlCol="0">
            <a:spAutoFit/>
          </a:bodyPr>
          <a:lstStyle/>
          <a:p>
            <a:r>
              <a:rPr lang="en-US" sz="800">
                <a:solidFill>
                  <a:schemeClr val="tx2">
                    <a:lumMod val="50000"/>
                  </a:schemeClr>
                </a:solidFill>
                <a:latin typeface="Roboto Light" charset="0"/>
                <a:ea typeface="Roboto Light" charset="0"/>
                <a:cs typeface="Roboto Light" charset="0"/>
              </a:rPr>
              <a:t>http://</a:t>
            </a:r>
            <a:r>
              <a:rPr lang="en-US" sz="800" dirty="0" err="1">
                <a:solidFill>
                  <a:schemeClr val="tx2">
                    <a:lumMod val="50000"/>
                  </a:schemeClr>
                </a:solidFill>
                <a:latin typeface="Roboto Light" charset="0"/>
                <a:ea typeface="Roboto Light" charset="0"/>
                <a:cs typeface="Roboto Light" charset="0"/>
              </a:rPr>
              <a:t>namara.io</a:t>
            </a:r>
            <a:r>
              <a:rPr lang="en-US" sz="800" dirty="0">
                <a:solidFill>
                  <a:schemeClr val="tx2">
                    <a:lumMod val="50000"/>
                  </a:schemeClr>
                </a:solidFill>
                <a:latin typeface="Roboto Light" charset="0"/>
                <a:ea typeface="Roboto Light" charset="0"/>
                <a:cs typeface="Roboto Light" charset="0"/>
              </a:rPr>
              <a:t>/insights/blog/</a:t>
            </a:r>
          </a:p>
        </p:txBody>
      </p:sp>
      <p:sp>
        <p:nvSpPr>
          <p:cNvPr id="27" name="TextBox 26">
            <a:extLst>
              <a:ext uri="{FF2B5EF4-FFF2-40B4-BE49-F238E27FC236}">
                <a16:creationId xmlns:a16="http://schemas.microsoft.com/office/drawing/2014/main" xmlns="" id="{88273D8D-3DE3-3648-92FC-85100E00C317}"/>
              </a:ext>
            </a:extLst>
          </p:cNvPr>
          <p:cNvSpPr txBox="1"/>
          <p:nvPr/>
        </p:nvSpPr>
        <p:spPr>
          <a:xfrm>
            <a:off x="167071" y="1109511"/>
            <a:ext cx="9230114" cy="584775"/>
          </a:xfrm>
          <a:prstGeom prst="rect">
            <a:avLst/>
          </a:prstGeom>
          <a:noFill/>
        </p:spPr>
        <p:txBody>
          <a:bodyPr wrap="square" rtlCol="0">
            <a:spAutoFit/>
          </a:bodyPr>
          <a:lstStyle/>
          <a:p>
            <a:r>
              <a:rPr lang="en-CA" sz="1600" dirty="0">
                <a:solidFill>
                  <a:srgbClr val="0E3653"/>
                </a:solidFill>
                <a:latin typeface="Roboto Light" charset="0"/>
                <a:ea typeface="Roboto Light" charset="0"/>
                <a:cs typeface="Roboto Light" charset="0"/>
              </a:rPr>
              <a:t>There are various algorithmic and design challenges that inhibit the development of effective and efficient entity resolution solutions. Many are plagued by unwieldly compute requirements. </a:t>
            </a:r>
            <a:endParaRPr lang="en-US" sz="1600" dirty="0">
              <a:solidFill>
                <a:srgbClr val="0E3653"/>
              </a:solidFill>
              <a:latin typeface="Roboto Light" charset="0"/>
              <a:ea typeface="Roboto Light" charset="0"/>
              <a:cs typeface="Roboto Light" charset="0"/>
            </a:endParaRPr>
          </a:p>
        </p:txBody>
      </p:sp>
      <p:pic>
        <p:nvPicPr>
          <p:cNvPr id="37" name="Google Shape;106;p16">
            <a:extLst>
              <a:ext uri="{FF2B5EF4-FFF2-40B4-BE49-F238E27FC236}">
                <a16:creationId xmlns:a16="http://schemas.microsoft.com/office/drawing/2014/main" xmlns="" id="{56145F2B-B603-0846-89A9-FEE175E1BECE}"/>
              </a:ext>
            </a:extLst>
          </p:cNvPr>
          <p:cNvPicPr preferRelativeResize="0"/>
          <p:nvPr/>
        </p:nvPicPr>
        <p:blipFill>
          <a:blip r:embed="rId5">
            <a:alphaModFix/>
          </a:blip>
          <a:stretch>
            <a:fillRect/>
          </a:stretch>
        </p:blipFill>
        <p:spPr>
          <a:xfrm>
            <a:off x="2552781" y="4682406"/>
            <a:ext cx="7009548" cy="1139684"/>
          </a:xfrm>
          <a:prstGeom prst="rect">
            <a:avLst/>
          </a:prstGeom>
          <a:noFill/>
          <a:ln>
            <a:noFill/>
          </a:ln>
        </p:spPr>
      </p:pic>
      <p:grpSp>
        <p:nvGrpSpPr>
          <p:cNvPr id="3" name="Group 2">
            <a:extLst>
              <a:ext uri="{FF2B5EF4-FFF2-40B4-BE49-F238E27FC236}">
                <a16:creationId xmlns:a16="http://schemas.microsoft.com/office/drawing/2014/main" xmlns="" id="{F495C638-4989-5B4F-A36E-C1D6229B30D3}"/>
              </a:ext>
            </a:extLst>
          </p:cNvPr>
          <p:cNvGrpSpPr/>
          <p:nvPr/>
        </p:nvGrpSpPr>
        <p:grpSpPr>
          <a:xfrm>
            <a:off x="3801947" y="1797733"/>
            <a:ext cx="4500567" cy="2504982"/>
            <a:chOff x="3748744" y="1814446"/>
            <a:chExt cx="4500567" cy="2504982"/>
          </a:xfrm>
        </p:grpSpPr>
        <p:sp>
          <p:nvSpPr>
            <p:cNvPr id="40" name="TextBox 39">
              <a:extLst>
                <a:ext uri="{FF2B5EF4-FFF2-40B4-BE49-F238E27FC236}">
                  <a16:creationId xmlns:a16="http://schemas.microsoft.com/office/drawing/2014/main" xmlns="" id="{13885C61-C9E9-B644-B106-64C65F077506}"/>
                </a:ext>
              </a:extLst>
            </p:cNvPr>
            <p:cNvSpPr txBox="1"/>
            <p:nvPr/>
          </p:nvSpPr>
          <p:spPr>
            <a:xfrm>
              <a:off x="3807085" y="1814446"/>
              <a:ext cx="4427193" cy="584775"/>
            </a:xfrm>
            <a:prstGeom prst="rect">
              <a:avLst/>
            </a:prstGeom>
            <a:noFill/>
          </p:spPr>
          <p:txBody>
            <a:bodyPr wrap="square" rtlCol="0">
              <a:spAutoFit/>
            </a:bodyPr>
            <a:lstStyle/>
            <a:p>
              <a:pPr algn="ctr"/>
              <a:r>
                <a:rPr lang="en-US" sz="3200" dirty="0">
                  <a:solidFill>
                    <a:srgbClr val="0B3554"/>
                  </a:solidFill>
                  <a:latin typeface="Roboto" charset="0"/>
                  <a:ea typeface="Roboto" charset="0"/>
                  <a:cs typeface="Roboto" charset="0"/>
                </a:rPr>
                <a:t>Challenges</a:t>
              </a:r>
            </a:p>
          </p:txBody>
        </p:sp>
        <p:cxnSp>
          <p:nvCxnSpPr>
            <p:cNvPr id="41" name="Straight Connector 40">
              <a:extLst>
                <a:ext uri="{FF2B5EF4-FFF2-40B4-BE49-F238E27FC236}">
                  <a16:creationId xmlns:a16="http://schemas.microsoft.com/office/drawing/2014/main" xmlns="" id="{EB428477-3A88-A148-A90D-4EBD44808753}"/>
                </a:ext>
              </a:extLst>
            </p:cNvPr>
            <p:cNvCxnSpPr/>
            <p:nvPr/>
          </p:nvCxnSpPr>
          <p:spPr>
            <a:xfrm>
              <a:off x="3748744" y="2885868"/>
              <a:ext cx="2056618" cy="0"/>
            </a:xfrm>
            <a:prstGeom prst="line">
              <a:avLst/>
            </a:prstGeom>
            <a:ln w="19050">
              <a:solidFill>
                <a:srgbClr val="3076A6"/>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51158FE9-F06C-BD45-9E2F-ADF16E5DCF64}"/>
                </a:ext>
              </a:extLst>
            </p:cNvPr>
            <p:cNvCxnSpPr/>
            <p:nvPr/>
          </p:nvCxnSpPr>
          <p:spPr>
            <a:xfrm>
              <a:off x="6192693" y="3315286"/>
              <a:ext cx="2056618" cy="0"/>
            </a:xfrm>
            <a:prstGeom prst="line">
              <a:avLst/>
            </a:prstGeom>
            <a:ln w="19050">
              <a:solidFill>
                <a:srgbClr val="5BBF96"/>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573CDB81-6BCE-6641-A88B-D12D7A697A4D}"/>
                </a:ext>
              </a:extLst>
            </p:cNvPr>
            <p:cNvCxnSpPr/>
            <p:nvPr/>
          </p:nvCxnSpPr>
          <p:spPr>
            <a:xfrm>
              <a:off x="3748744" y="3314101"/>
              <a:ext cx="2056618" cy="0"/>
            </a:xfrm>
            <a:prstGeom prst="line">
              <a:avLst/>
            </a:prstGeom>
            <a:ln w="19050">
              <a:solidFill>
                <a:srgbClr val="3076A6"/>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8A1AEB03-3C2A-1240-9FF0-D2458F0413A5}"/>
                </a:ext>
              </a:extLst>
            </p:cNvPr>
            <p:cNvCxnSpPr/>
            <p:nvPr/>
          </p:nvCxnSpPr>
          <p:spPr>
            <a:xfrm>
              <a:off x="3748744" y="3648815"/>
              <a:ext cx="2056618" cy="0"/>
            </a:xfrm>
            <a:prstGeom prst="line">
              <a:avLst/>
            </a:prstGeom>
            <a:ln w="19050">
              <a:solidFill>
                <a:srgbClr val="3076A6"/>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C76F2979-8C74-2843-834A-41041BD621DE}"/>
                </a:ext>
              </a:extLst>
            </p:cNvPr>
            <p:cNvCxnSpPr/>
            <p:nvPr/>
          </p:nvCxnSpPr>
          <p:spPr>
            <a:xfrm>
              <a:off x="6192693" y="3650000"/>
              <a:ext cx="2056618" cy="0"/>
            </a:xfrm>
            <a:prstGeom prst="line">
              <a:avLst/>
            </a:prstGeom>
            <a:ln w="19050">
              <a:solidFill>
                <a:srgbClr val="5BBF96"/>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EA59A47C-AC5F-8E40-852F-F01DF03EF0A0}"/>
                </a:ext>
              </a:extLst>
            </p:cNvPr>
            <p:cNvCxnSpPr/>
            <p:nvPr/>
          </p:nvCxnSpPr>
          <p:spPr>
            <a:xfrm>
              <a:off x="6192693" y="2887053"/>
              <a:ext cx="2056618" cy="0"/>
            </a:xfrm>
            <a:prstGeom prst="line">
              <a:avLst/>
            </a:prstGeom>
            <a:ln w="19050">
              <a:solidFill>
                <a:srgbClr val="5BBF9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14BA4A85-0CEA-A949-9615-2A27C2FC95E3}"/>
                </a:ext>
              </a:extLst>
            </p:cNvPr>
            <p:cNvCxnSpPr/>
            <p:nvPr/>
          </p:nvCxnSpPr>
          <p:spPr>
            <a:xfrm>
              <a:off x="3748744" y="3983529"/>
              <a:ext cx="2056618" cy="0"/>
            </a:xfrm>
            <a:prstGeom prst="line">
              <a:avLst/>
            </a:prstGeom>
            <a:ln w="19050">
              <a:solidFill>
                <a:srgbClr val="3076A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6D810596-31F9-5C42-A014-2FD460BB0D20}"/>
                </a:ext>
              </a:extLst>
            </p:cNvPr>
            <p:cNvCxnSpPr/>
            <p:nvPr/>
          </p:nvCxnSpPr>
          <p:spPr>
            <a:xfrm>
              <a:off x="6192693" y="4319428"/>
              <a:ext cx="2056618" cy="0"/>
            </a:xfrm>
            <a:prstGeom prst="line">
              <a:avLst/>
            </a:prstGeom>
            <a:ln w="19050">
              <a:solidFill>
                <a:srgbClr val="5BBF96"/>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9FBEC2F9-3359-0D4B-8EEA-B887D73D5BEA}"/>
                </a:ext>
              </a:extLst>
            </p:cNvPr>
            <p:cNvCxnSpPr/>
            <p:nvPr/>
          </p:nvCxnSpPr>
          <p:spPr>
            <a:xfrm>
              <a:off x="3748744" y="4318243"/>
              <a:ext cx="2056618" cy="0"/>
            </a:xfrm>
            <a:prstGeom prst="line">
              <a:avLst/>
            </a:prstGeom>
            <a:ln w="19050">
              <a:solidFill>
                <a:srgbClr val="3076A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965676D4-2DAB-E640-B4EE-598DEE5D6632}"/>
                </a:ext>
              </a:extLst>
            </p:cNvPr>
            <p:cNvCxnSpPr/>
            <p:nvPr/>
          </p:nvCxnSpPr>
          <p:spPr>
            <a:xfrm>
              <a:off x="6192693" y="3984714"/>
              <a:ext cx="2056618" cy="0"/>
            </a:xfrm>
            <a:prstGeom prst="line">
              <a:avLst/>
            </a:prstGeom>
            <a:ln w="19050">
              <a:solidFill>
                <a:srgbClr val="5BBF96"/>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3FBDE2D3-1533-804A-AE20-CA7F3B9C7DA8}"/>
                </a:ext>
              </a:extLst>
            </p:cNvPr>
            <p:cNvCxnSpPr/>
            <p:nvPr/>
          </p:nvCxnSpPr>
          <p:spPr>
            <a:xfrm flipV="1">
              <a:off x="7221002" y="2646732"/>
              <a:ext cx="0" cy="237753"/>
            </a:xfrm>
            <a:prstGeom prst="line">
              <a:avLst/>
            </a:prstGeom>
            <a:ln w="19050">
              <a:solidFill>
                <a:srgbClr val="5BBF9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1AB3EE14-31DB-2649-A0DD-6A507531158A}"/>
                </a:ext>
              </a:extLst>
            </p:cNvPr>
            <p:cNvCxnSpPr/>
            <p:nvPr/>
          </p:nvCxnSpPr>
          <p:spPr>
            <a:xfrm flipV="1">
              <a:off x="4776195" y="2650657"/>
              <a:ext cx="0" cy="237753"/>
            </a:xfrm>
            <a:prstGeom prst="line">
              <a:avLst/>
            </a:prstGeom>
            <a:ln w="19050">
              <a:solidFill>
                <a:srgbClr val="3076A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64107B83-E276-614E-8DBF-48D9BDA337EF}"/>
                </a:ext>
              </a:extLst>
            </p:cNvPr>
            <p:cNvCxnSpPr/>
            <p:nvPr/>
          </p:nvCxnSpPr>
          <p:spPr>
            <a:xfrm flipH="1">
              <a:off x="6200831" y="2657450"/>
              <a:ext cx="1028309" cy="0"/>
            </a:xfrm>
            <a:prstGeom prst="line">
              <a:avLst/>
            </a:prstGeom>
            <a:ln w="19050">
              <a:solidFill>
                <a:srgbClr val="5BBF96"/>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9D90DFBD-A97A-E94B-A831-9F8BB4BEA906}"/>
                </a:ext>
              </a:extLst>
            </p:cNvPr>
            <p:cNvCxnSpPr/>
            <p:nvPr/>
          </p:nvCxnSpPr>
          <p:spPr>
            <a:xfrm flipH="1">
              <a:off x="4767767" y="2659111"/>
              <a:ext cx="1028309" cy="0"/>
            </a:xfrm>
            <a:prstGeom prst="line">
              <a:avLst/>
            </a:prstGeom>
            <a:ln w="19050">
              <a:solidFill>
                <a:srgbClr val="3076A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5D37721C-C024-3340-AFDD-004620CD4C1D}"/>
                </a:ext>
              </a:extLst>
            </p:cNvPr>
            <p:cNvCxnSpPr/>
            <p:nvPr/>
          </p:nvCxnSpPr>
          <p:spPr>
            <a:xfrm flipV="1">
              <a:off x="5800801" y="2429273"/>
              <a:ext cx="0" cy="237753"/>
            </a:xfrm>
            <a:prstGeom prst="line">
              <a:avLst/>
            </a:prstGeom>
            <a:ln w="19050">
              <a:solidFill>
                <a:srgbClr val="3076A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6724F037-6C5B-4D4B-9AE7-806E51602BBD}"/>
                </a:ext>
              </a:extLst>
            </p:cNvPr>
            <p:cNvCxnSpPr/>
            <p:nvPr/>
          </p:nvCxnSpPr>
          <p:spPr>
            <a:xfrm flipV="1">
              <a:off x="6208592" y="2429470"/>
              <a:ext cx="0" cy="237753"/>
            </a:xfrm>
            <a:prstGeom prst="line">
              <a:avLst/>
            </a:prstGeom>
            <a:ln w="19050">
              <a:solidFill>
                <a:srgbClr val="5BBF96"/>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xmlns="" id="{3F79F409-74AF-B040-93D3-A03EB5ADCD95}"/>
                </a:ext>
              </a:extLst>
            </p:cNvPr>
            <p:cNvSpPr txBox="1"/>
            <p:nvPr/>
          </p:nvSpPr>
          <p:spPr>
            <a:xfrm>
              <a:off x="6524083" y="2927473"/>
              <a:ext cx="1393837" cy="369332"/>
            </a:xfrm>
            <a:prstGeom prst="rect">
              <a:avLst/>
            </a:prstGeom>
            <a:noFill/>
          </p:spPr>
          <p:txBody>
            <a:bodyPr wrap="square" rtlCol="0">
              <a:spAutoFit/>
            </a:bodyPr>
            <a:lstStyle/>
            <a:p>
              <a:pPr algn="ctr"/>
              <a:r>
                <a:rPr lang="en-US" dirty="0">
                  <a:solidFill>
                    <a:srgbClr val="0B3554"/>
                  </a:solidFill>
                  <a:latin typeface="Roboto" charset="0"/>
                  <a:ea typeface="Roboto" charset="0"/>
                  <a:cs typeface="Roboto" charset="0"/>
                </a:rPr>
                <a:t>Design</a:t>
              </a:r>
            </a:p>
          </p:txBody>
        </p:sp>
        <p:sp>
          <p:nvSpPr>
            <p:cNvPr id="60" name="TextBox 59">
              <a:extLst>
                <a:ext uri="{FF2B5EF4-FFF2-40B4-BE49-F238E27FC236}">
                  <a16:creationId xmlns:a16="http://schemas.microsoft.com/office/drawing/2014/main" xmlns="" id="{2E285CD5-7BB1-FC45-B40D-947AF792913D}"/>
                </a:ext>
              </a:extLst>
            </p:cNvPr>
            <p:cNvSpPr txBox="1"/>
            <p:nvPr/>
          </p:nvSpPr>
          <p:spPr>
            <a:xfrm>
              <a:off x="4092339" y="2924657"/>
              <a:ext cx="1393837" cy="369332"/>
            </a:xfrm>
            <a:prstGeom prst="rect">
              <a:avLst/>
            </a:prstGeom>
            <a:noFill/>
          </p:spPr>
          <p:txBody>
            <a:bodyPr wrap="square" rtlCol="0">
              <a:spAutoFit/>
            </a:bodyPr>
            <a:lstStyle/>
            <a:p>
              <a:pPr algn="ctr"/>
              <a:r>
                <a:rPr lang="en-US" dirty="0">
                  <a:solidFill>
                    <a:srgbClr val="0B3554"/>
                  </a:solidFill>
                  <a:latin typeface="Roboto" charset="0"/>
                  <a:ea typeface="Roboto" charset="0"/>
                  <a:cs typeface="Roboto" charset="0"/>
                </a:rPr>
                <a:t>Algorithmic</a:t>
              </a:r>
            </a:p>
          </p:txBody>
        </p:sp>
        <p:sp>
          <p:nvSpPr>
            <p:cNvPr id="61" name="TextBox 60">
              <a:extLst>
                <a:ext uri="{FF2B5EF4-FFF2-40B4-BE49-F238E27FC236}">
                  <a16:creationId xmlns:a16="http://schemas.microsoft.com/office/drawing/2014/main" xmlns="" id="{3FC962BF-01AC-1C4B-9A31-0804F83BF338}"/>
                </a:ext>
              </a:extLst>
            </p:cNvPr>
            <p:cNvSpPr txBox="1"/>
            <p:nvPr/>
          </p:nvSpPr>
          <p:spPr>
            <a:xfrm>
              <a:off x="4024615" y="3369128"/>
              <a:ext cx="1486304" cy="246221"/>
            </a:xfrm>
            <a:prstGeom prst="rect">
              <a:avLst/>
            </a:prstGeom>
            <a:noFill/>
          </p:spPr>
          <p:txBody>
            <a:bodyPr wrap="none" rtlCol="0">
              <a:spAutoFit/>
            </a:bodyPr>
            <a:lstStyle/>
            <a:p>
              <a:r>
                <a:rPr lang="en-US" sz="1000" dirty="0">
                  <a:solidFill>
                    <a:srgbClr val="0B3554"/>
                  </a:solidFill>
                  <a:latin typeface="Roboto Light" charset="0"/>
                  <a:ea typeface="Roboto Light" charset="0"/>
                  <a:cs typeface="Roboto Light" charset="0"/>
                </a:rPr>
                <a:t>Massive Search Space</a:t>
              </a:r>
            </a:p>
          </p:txBody>
        </p:sp>
        <p:sp>
          <p:nvSpPr>
            <p:cNvPr id="62" name="TextBox 61">
              <a:extLst>
                <a:ext uri="{FF2B5EF4-FFF2-40B4-BE49-F238E27FC236}">
                  <a16:creationId xmlns:a16="http://schemas.microsoft.com/office/drawing/2014/main" xmlns="" id="{3D10DACB-FF9C-A644-8A0F-0CE741BFF73E}"/>
                </a:ext>
              </a:extLst>
            </p:cNvPr>
            <p:cNvSpPr txBox="1"/>
            <p:nvPr/>
          </p:nvSpPr>
          <p:spPr>
            <a:xfrm>
              <a:off x="3824087" y="3695037"/>
              <a:ext cx="1930337" cy="246221"/>
            </a:xfrm>
            <a:prstGeom prst="rect">
              <a:avLst/>
            </a:prstGeom>
            <a:noFill/>
          </p:spPr>
          <p:txBody>
            <a:bodyPr wrap="none" rtlCol="0">
              <a:spAutoFit/>
            </a:bodyPr>
            <a:lstStyle/>
            <a:p>
              <a:r>
                <a:rPr lang="en-US" sz="1000" dirty="0">
                  <a:solidFill>
                    <a:srgbClr val="0B3554"/>
                  </a:solidFill>
                  <a:latin typeface="Roboto Light" charset="0"/>
                  <a:ea typeface="Roboto Light" charset="0"/>
                  <a:cs typeface="Roboto Light" charset="0"/>
                </a:rPr>
                <a:t>Efficient Comparison Methods</a:t>
              </a:r>
            </a:p>
          </p:txBody>
        </p:sp>
        <p:sp>
          <p:nvSpPr>
            <p:cNvPr id="65" name="TextBox 64">
              <a:extLst>
                <a:ext uri="{FF2B5EF4-FFF2-40B4-BE49-F238E27FC236}">
                  <a16:creationId xmlns:a16="http://schemas.microsoft.com/office/drawing/2014/main" xmlns="" id="{39FA3C3A-C000-824E-AF0D-3217E492E82F}"/>
                </a:ext>
              </a:extLst>
            </p:cNvPr>
            <p:cNvSpPr txBox="1"/>
            <p:nvPr/>
          </p:nvSpPr>
          <p:spPr>
            <a:xfrm>
              <a:off x="6368691" y="4039650"/>
              <a:ext cx="1697901" cy="246221"/>
            </a:xfrm>
            <a:prstGeom prst="rect">
              <a:avLst/>
            </a:prstGeom>
            <a:noFill/>
          </p:spPr>
          <p:txBody>
            <a:bodyPr wrap="none" rtlCol="0">
              <a:spAutoFit/>
            </a:bodyPr>
            <a:lstStyle/>
            <a:p>
              <a:pPr algn="ctr"/>
              <a:r>
                <a:rPr lang="en-US" sz="1000" dirty="0">
                  <a:solidFill>
                    <a:srgbClr val="0B3554"/>
                  </a:solidFill>
                  <a:latin typeface="Roboto Light" charset="0"/>
                  <a:ea typeface="Roboto Light" charset="0"/>
                  <a:cs typeface="Roboto Light" charset="0"/>
                </a:rPr>
                <a:t>Maintaining a master view</a:t>
              </a:r>
            </a:p>
          </p:txBody>
        </p:sp>
        <p:sp>
          <p:nvSpPr>
            <p:cNvPr id="66" name="TextBox 65">
              <a:extLst>
                <a:ext uri="{FF2B5EF4-FFF2-40B4-BE49-F238E27FC236}">
                  <a16:creationId xmlns:a16="http://schemas.microsoft.com/office/drawing/2014/main" xmlns="" id="{EB3BCF14-3D0F-1447-8A50-2FDD447D5D95}"/>
                </a:ext>
              </a:extLst>
            </p:cNvPr>
            <p:cNvSpPr txBox="1"/>
            <p:nvPr/>
          </p:nvSpPr>
          <p:spPr>
            <a:xfrm>
              <a:off x="3758771" y="4038292"/>
              <a:ext cx="2084225" cy="246221"/>
            </a:xfrm>
            <a:prstGeom prst="rect">
              <a:avLst/>
            </a:prstGeom>
            <a:noFill/>
          </p:spPr>
          <p:txBody>
            <a:bodyPr wrap="none" rtlCol="0">
              <a:spAutoFit/>
            </a:bodyPr>
            <a:lstStyle/>
            <a:p>
              <a:r>
                <a:rPr lang="en-US" sz="1000" dirty="0">
                  <a:solidFill>
                    <a:srgbClr val="0B3554"/>
                  </a:solidFill>
                  <a:latin typeface="Roboto Light" charset="0"/>
                  <a:ea typeface="Roboto Light" charset="0"/>
                  <a:cs typeface="Roboto Light" charset="0"/>
                </a:rPr>
                <a:t>Structured, textual and dirty data*</a:t>
              </a:r>
            </a:p>
          </p:txBody>
        </p:sp>
        <p:sp>
          <p:nvSpPr>
            <p:cNvPr id="67" name="TextBox 66">
              <a:extLst>
                <a:ext uri="{FF2B5EF4-FFF2-40B4-BE49-F238E27FC236}">
                  <a16:creationId xmlns:a16="http://schemas.microsoft.com/office/drawing/2014/main" xmlns="" id="{428FB9FF-8F49-2643-A0AA-440CC888531E}"/>
                </a:ext>
              </a:extLst>
            </p:cNvPr>
            <p:cNvSpPr txBox="1"/>
            <p:nvPr/>
          </p:nvSpPr>
          <p:spPr>
            <a:xfrm>
              <a:off x="6457011" y="3370049"/>
              <a:ext cx="1527982" cy="246221"/>
            </a:xfrm>
            <a:prstGeom prst="rect">
              <a:avLst/>
            </a:prstGeom>
            <a:noFill/>
          </p:spPr>
          <p:txBody>
            <a:bodyPr wrap="none" rtlCol="0">
              <a:spAutoFit/>
            </a:bodyPr>
            <a:lstStyle/>
            <a:p>
              <a:pPr algn="ctr"/>
              <a:r>
                <a:rPr lang="en-US" sz="1000" dirty="0">
                  <a:solidFill>
                    <a:srgbClr val="0B3554"/>
                  </a:solidFill>
                  <a:latin typeface="Roboto Light" charset="0"/>
                  <a:ea typeface="Roboto Light" charset="0"/>
                  <a:cs typeface="Roboto Light" charset="0"/>
                </a:rPr>
                <a:t>Flexible and easy to use</a:t>
              </a:r>
            </a:p>
          </p:txBody>
        </p:sp>
        <p:sp>
          <p:nvSpPr>
            <p:cNvPr id="68" name="TextBox 67">
              <a:extLst>
                <a:ext uri="{FF2B5EF4-FFF2-40B4-BE49-F238E27FC236}">
                  <a16:creationId xmlns:a16="http://schemas.microsoft.com/office/drawing/2014/main" xmlns="" id="{F78F8170-B3A2-5046-9B2C-17C091DCED18}"/>
                </a:ext>
              </a:extLst>
            </p:cNvPr>
            <p:cNvSpPr txBox="1"/>
            <p:nvPr/>
          </p:nvSpPr>
          <p:spPr>
            <a:xfrm>
              <a:off x="6425077" y="3695038"/>
              <a:ext cx="1608134" cy="246221"/>
            </a:xfrm>
            <a:prstGeom prst="rect">
              <a:avLst/>
            </a:prstGeom>
            <a:noFill/>
          </p:spPr>
          <p:txBody>
            <a:bodyPr wrap="none" rtlCol="0">
              <a:spAutoFit/>
            </a:bodyPr>
            <a:lstStyle/>
            <a:p>
              <a:pPr algn="ctr"/>
              <a:r>
                <a:rPr lang="en-US" sz="1000" dirty="0">
                  <a:solidFill>
                    <a:srgbClr val="0B3554"/>
                  </a:solidFill>
                  <a:latin typeface="Roboto Light" charset="0"/>
                  <a:ea typeface="Roboto Light" charset="0"/>
                  <a:cs typeface="Roboto Light" charset="0"/>
                </a:rPr>
                <a:t>Change accommodation</a:t>
              </a:r>
            </a:p>
          </p:txBody>
        </p:sp>
      </p:grpSp>
    </p:spTree>
    <p:extLst>
      <p:ext uri="{BB962C8B-B14F-4D97-AF65-F5344CB8AC3E}">
        <p14:creationId xmlns:p14="http://schemas.microsoft.com/office/powerpoint/2010/main" val="27719269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5201</TotalTime>
  <Words>1184</Words>
  <Application>Microsoft Macintosh PowerPoint</Application>
  <PresentationFormat>Custom</PresentationFormat>
  <Paragraphs>186</Paragraphs>
  <Slides>13</Slides>
  <Notes>11</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Bryan Smith</dc:creator>
  <cp:lastModifiedBy>lewis wynne-jones</cp:lastModifiedBy>
  <cp:revision>124</cp:revision>
  <dcterms:created xsi:type="dcterms:W3CDTF">2018-11-05T17:48:43Z</dcterms:created>
  <dcterms:modified xsi:type="dcterms:W3CDTF">2019-02-21T02:48:04Z</dcterms:modified>
</cp:coreProperties>
</file>